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803" r:id="rId2"/>
    <p:sldId id="804" r:id="rId3"/>
    <p:sldId id="819" r:id="rId4"/>
    <p:sldId id="805" r:id="rId5"/>
    <p:sldId id="809" r:id="rId6"/>
    <p:sldId id="810" r:id="rId7"/>
    <p:sldId id="811" r:id="rId8"/>
    <p:sldId id="807" r:id="rId9"/>
    <p:sldId id="820" r:id="rId10"/>
    <p:sldId id="812" r:id="rId11"/>
    <p:sldId id="813" r:id="rId12"/>
    <p:sldId id="821" r:id="rId13"/>
    <p:sldId id="814" r:id="rId14"/>
    <p:sldId id="815" r:id="rId15"/>
    <p:sldId id="822" r:id="rId1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 Zhang" initials="FZ" lastIdx="16" clrIdx="0"/>
  <p:cmAuthor id="2" name="Microsoft Office User" initials="MOU" lastIdx="9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1CC"/>
    <a:srgbClr val="DCDDE0"/>
    <a:srgbClr val="F8F2D3"/>
    <a:srgbClr val="C1E1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3"/>
    <p:restoredTop sz="73805"/>
  </p:normalViewPr>
  <p:slideViewPr>
    <p:cSldViewPr snapToGrid="0" snapToObjects="1">
      <p:cViewPr varScale="1">
        <p:scale>
          <a:sx n="49" d="100"/>
          <a:sy n="49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51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21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5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1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2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743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7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44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4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6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7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7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8456480" y="9245600"/>
            <a:ext cx="410369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ranite"/>
          <p:cNvSpPr/>
          <p:nvPr/>
        </p:nvSpPr>
        <p:spPr>
          <a:xfrm>
            <a:off x="1011516" y="1842346"/>
            <a:ext cx="14450221" cy="108374"/>
          </a:xfrm>
          <a:prstGeom prst="roundRect">
            <a:avLst>
              <a:gd name="adj" fmla="val 1171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2400"/>
          </a:p>
        </p:txBody>
      </p:sp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xfrm>
            <a:off x="13583206" y="8886106"/>
            <a:ext cx="3612557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>
            <a:spLocks noGrp="1"/>
          </p:cNvSpPr>
          <p:nvPr>
            <p:ph type="title"/>
          </p:nvPr>
        </p:nvSpPr>
        <p:spPr>
          <a:xfrm>
            <a:off x="865650" y="128766"/>
            <a:ext cx="15600777" cy="2147075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>
            <a:spLocks noGrp="1"/>
          </p:cNvSpPr>
          <p:nvPr>
            <p:ph type="sldNum" sz="quarter" idx="2"/>
          </p:nvPr>
        </p:nvSpPr>
        <p:spPr>
          <a:xfrm>
            <a:off x="12430375" y="9031274"/>
            <a:ext cx="4036050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8882098"/>
            <a:ext cx="4046062" cy="408315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9111019"/>
            <a:ext cx="4046062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9111019"/>
            <a:ext cx="4046062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9111019"/>
            <a:ext cx="4046062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9111019"/>
            <a:ext cx="4046062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914400">
              <a:spcBef>
                <a:spcPts val="7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8882098"/>
            <a:ext cx="4046062" cy="408315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>
            <a:spLocks noGrp="1"/>
          </p:cNvSpPr>
          <p:nvPr>
            <p:ph type="title"/>
          </p:nvPr>
        </p:nvSpPr>
        <p:spPr>
          <a:xfrm>
            <a:off x="867012" y="130952"/>
            <a:ext cx="15606239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Body Level One…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>
            <a:spLocks noGrp="1"/>
          </p:cNvSpPr>
          <p:nvPr>
            <p:ph type="sldNum" sz="quarter" idx="2"/>
          </p:nvPr>
        </p:nvSpPr>
        <p:spPr>
          <a:xfrm>
            <a:off x="12427189" y="9111019"/>
            <a:ext cx="4046062" cy="37753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>
            <a:spLocks noGrp="1"/>
          </p:cNvSpPr>
          <p:nvPr>
            <p:ph type="sldNum" sz="quarter" idx="2"/>
          </p:nvPr>
        </p:nvSpPr>
        <p:spPr>
          <a:xfrm>
            <a:off x="15625387" y="9007120"/>
            <a:ext cx="414359" cy="409230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Number"/>
          <p:cNvSpPr>
            <a:spLocks noGrp="1"/>
          </p:cNvSpPr>
          <p:nvPr>
            <p:ph type="sldNum" sz="quarter" idx="2"/>
          </p:nvPr>
        </p:nvSpPr>
        <p:spPr>
          <a:xfrm>
            <a:off x="15625387" y="9007120"/>
            <a:ext cx="414359" cy="409230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45" name="Title Text"/>
          <p:cNvSpPr>
            <a:spLocks noGrp="1"/>
          </p:cNvSpPr>
          <p:nvPr>
            <p:ph type="title"/>
          </p:nvPr>
        </p:nvSpPr>
        <p:spPr>
          <a:xfrm>
            <a:off x="1300519" y="108374"/>
            <a:ext cx="14739226" cy="2167467"/>
          </a:xfrm>
          <a:prstGeom prst="rect">
            <a:avLst/>
          </a:prstGeom>
        </p:spPr>
        <p:txBody>
          <a:bodyPr lIns="65476" tIns="65476" rIns="65476" bIns="65476">
            <a:noAutofit/>
          </a:bodyPr>
          <a:lstStyle>
            <a:lvl1pPr defTabSz="914400"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ranite"/>
          <p:cNvSpPr/>
          <p:nvPr/>
        </p:nvSpPr>
        <p:spPr>
          <a:xfrm>
            <a:off x="1011516" y="1842346"/>
            <a:ext cx="14450221" cy="108374"/>
          </a:xfrm>
          <a:prstGeom prst="roundRect">
            <a:avLst>
              <a:gd name="adj" fmla="val 1171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2400"/>
          </a:p>
        </p:txBody>
      </p:sp>
      <p:sp>
        <p:nvSpPr>
          <p:cNvPr id="253" name="Slide Number"/>
          <p:cNvSpPr>
            <a:spLocks noGrp="1"/>
          </p:cNvSpPr>
          <p:nvPr>
            <p:ph type="sldNum" sz="quarter" idx="2"/>
          </p:nvPr>
        </p:nvSpPr>
        <p:spPr>
          <a:xfrm>
            <a:off x="13583206" y="8886106"/>
            <a:ext cx="3612557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-142" y="8395307"/>
            <a:ext cx="17340264" cy="139095"/>
          </a:xfrm>
          <a:prstGeom prst="rect">
            <a:avLst/>
          </a:prstGeom>
          <a:solidFill>
            <a:srgbClr val="4DB6AC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2600"/>
          </a:p>
        </p:txBody>
      </p:sp>
      <p:sp>
        <p:nvSpPr>
          <p:cNvPr id="270" name="Title Text"/>
          <p:cNvSpPr>
            <a:spLocks noGrp="1"/>
          </p:cNvSpPr>
          <p:nvPr>
            <p:ph type="title"/>
          </p:nvPr>
        </p:nvSpPr>
        <p:spPr>
          <a:xfrm>
            <a:off x="591093" y="1852125"/>
            <a:ext cx="16158078" cy="1006081"/>
          </a:xfrm>
          <a:prstGeom prst="rect">
            <a:avLst/>
          </a:prstGeom>
        </p:spPr>
        <p:txBody>
          <a:bodyPr lIns="130026" tIns="130026" rIns="130026" bIns="130026" anchor="t"/>
          <a:lstStyle>
            <a:lvl1pPr algn="l" defTabSz="1733973">
              <a:defRPr sz="6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r>
              <a:t>Title Text</a:t>
            </a:r>
          </a:p>
        </p:txBody>
      </p:sp>
      <p:sp>
        <p:nvSpPr>
          <p:cNvPr id="271" name="Body Level One…"/>
          <p:cNvSpPr>
            <a:spLocks noGrp="1"/>
          </p:cNvSpPr>
          <p:nvPr>
            <p:ph type="body" idx="1"/>
          </p:nvPr>
        </p:nvSpPr>
        <p:spPr>
          <a:xfrm>
            <a:off x="591093" y="3020195"/>
            <a:ext cx="16158078" cy="4697174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0" indent="0" defTabSz="1733973">
              <a:lnSpc>
                <a:spcPct val="115000"/>
              </a:lnSpc>
              <a:spcBef>
                <a:spcPts val="3000"/>
              </a:spcBef>
              <a:buSzTx/>
              <a:buNone/>
              <a:defRPr sz="3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indent="0" defTabSz="1733973">
              <a:lnSpc>
                <a:spcPct val="115000"/>
              </a:lnSpc>
              <a:spcBef>
                <a:spcPts val="3000"/>
              </a:spcBef>
              <a:buSzTx/>
              <a:buNone/>
              <a:defRPr sz="3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indent="0" defTabSz="1733973">
              <a:lnSpc>
                <a:spcPct val="115000"/>
              </a:lnSpc>
              <a:spcBef>
                <a:spcPts val="3000"/>
              </a:spcBef>
              <a:buSzTx/>
              <a:buNone/>
              <a:defRPr sz="3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indent="0" defTabSz="1733973">
              <a:lnSpc>
                <a:spcPct val="115000"/>
              </a:lnSpc>
              <a:spcBef>
                <a:spcPts val="3000"/>
              </a:spcBef>
              <a:buSzTx/>
              <a:buNone/>
              <a:defRPr sz="3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indent="0" defTabSz="1733973">
              <a:lnSpc>
                <a:spcPct val="115000"/>
              </a:lnSpc>
              <a:spcBef>
                <a:spcPts val="3000"/>
              </a:spcBef>
              <a:buSzTx/>
              <a:buNone/>
              <a:defRPr sz="3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lide Number"/>
          <p:cNvSpPr>
            <a:spLocks noGrp="1"/>
          </p:cNvSpPr>
          <p:nvPr>
            <p:ph type="sldNum" sz="quarter" idx="2"/>
          </p:nvPr>
        </p:nvSpPr>
        <p:spPr>
          <a:xfrm>
            <a:off x="16572209" y="7861428"/>
            <a:ext cx="535102" cy="539590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r" defTabSz="1733973">
              <a:defRPr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143" y="2"/>
            <a:ext cx="14955977" cy="15078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6481" y="9251951"/>
            <a:ext cx="410369" cy="379591"/>
          </a:xfrm>
        </p:spPr>
        <p:txBody>
          <a:bodyPr/>
          <a:lstStyle/>
          <a:p>
            <a:fld id="{B0B1B5A6-6B87-E844-BF18-63D7E0125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2200"/>
              </a:spcBef>
              <a:defRPr sz="5500">
                <a:latin typeface="Gill Sans"/>
                <a:ea typeface="Gill Sans"/>
                <a:cs typeface="Gill Sans"/>
                <a:sym typeface="Gill Sans"/>
              </a:defRPr>
            </a:lvl1pPr>
            <a:lvl2pPr>
              <a:spcBef>
                <a:spcPts val="2200"/>
              </a:spcBef>
              <a:defRPr sz="4500">
                <a:latin typeface="Gill Sans"/>
                <a:ea typeface="Gill Sans"/>
                <a:cs typeface="Gill Sans"/>
                <a:sym typeface="Gill Sans"/>
              </a:defRPr>
            </a:lvl2pPr>
            <a:lvl3pPr>
              <a:spcBef>
                <a:spcPts val="2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>
              <a:spcBef>
                <a:spcPts val="2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>
              <a:spcBef>
                <a:spcPts val="2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693385" y="4267200"/>
            <a:ext cx="13953493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33087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456480" y="9251950"/>
            <a:ext cx="41036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90945" marR="0" indent="-29094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print.iacr.org/2019/017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97F3-084E-C745-9A0E-EFAF0243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</p:spPr>
        <p:txBody>
          <a:bodyPr>
            <a:normAutofit/>
          </a:bodyPr>
          <a:lstStyle/>
          <a:p>
            <a:r>
              <a:rPr lang="en-US" dirty="0"/>
              <a:t>A fundamental problem at large…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84FD6-4796-7643-B2FB-41AFB86A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0574631" cy="6286500"/>
          </a:xfrm>
        </p:spPr>
        <p:txBody>
          <a:bodyPr>
            <a:normAutofit/>
          </a:bodyPr>
          <a:lstStyle/>
          <a:p>
            <a:r>
              <a:rPr lang="en-US" i="1" u="sng" dirty="0"/>
              <a:t>Centralized</a:t>
            </a:r>
            <a:r>
              <a:rPr lang="en-US" dirty="0"/>
              <a:t> secret management</a:t>
            </a:r>
          </a:p>
          <a:p>
            <a:pPr lvl="1"/>
            <a:r>
              <a:rPr lang="en-US" dirty="0"/>
              <a:t>At the heart of many (ironically) decentralized systems</a:t>
            </a:r>
          </a:p>
          <a:p>
            <a:pPr lvl="1"/>
            <a:r>
              <a:rPr lang="en-US" dirty="0"/>
              <a:t>E.g., use Coinbase to store Bitcoin keys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C781D-FD41-5C4B-901B-62B914B512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56480" y="9251950"/>
            <a:ext cx="410369" cy="379591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A4EE22-D852-FA42-A2E3-783ACB4F014D}"/>
              </a:ext>
            </a:extLst>
          </p:cNvPr>
          <p:cNvGrpSpPr/>
          <p:nvPr/>
        </p:nvGrpSpPr>
        <p:grpSpPr>
          <a:xfrm>
            <a:off x="12725196" y="3850349"/>
            <a:ext cx="4318794" cy="5591396"/>
            <a:chOff x="12725196" y="3850349"/>
            <a:chExt cx="4318794" cy="5591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FD7588-7397-4140-9E27-A86513643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5196" y="4575498"/>
              <a:ext cx="4318794" cy="48662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117B23-240B-6B46-8A2E-63133AA022C5}"/>
                </a:ext>
              </a:extLst>
            </p:cNvPr>
            <p:cNvSpPr txBox="1"/>
            <p:nvPr/>
          </p:nvSpPr>
          <p:spPr>
            <a:xfrm>
              <a:off x="13191822" y="3850349"/>
              <a:ext cx="338554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decentralization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81E8D2-3B35-1043-BCF7-00E923F13C80}"/>
              </a:ext>
            </a:extLst>
          </p:cNvPr>
          <p:cNvGrpSpPr/>
          <p:nvPr/>
        </p:nvGrpSpPr>
        <p:grpSpPr>
          <a:xfrm>
            <a:off x="9832945" y="6861090"/>
            <a:ext cx="3428802" cy="2055684"/>
            <a:chOff x="9832945" y="6861090"/>
            <a:chExt cx="3428802" cy="20556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031C3F-8811-0B48-ADA4-1367E7594662}"/>
                </a:ext>
              </a:extLst>
            </p:cNvPr>
            <p:cNvSpPr txBox="1"/>
            <p:nvPr/>
          </p:nvSpPr>
          <p:spPr>
            <a:xfrm>
              <a:off x="9832945" y="6861090"/>
              <a:ext cx="2811458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Secret management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176C2FEB-4868-E54D-A514-E6E11E3721FF}"/>
                </a:ext>
              </a:extLst>
            </p:cNvPr>
            <p:cNvSpPr/>
            <p:nvPr/>
          </p:nvSpPr>
          <p:spPr>
            <a:xfrm rot="17741414">
              <a:off x="12208467" y="7863493"/>
              <a:ext cx="871870" cy="1234691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F327B504-EA5D-F24A-9739-7C0A7C6B2C2F}"/>
              </a:ext>
            </a:extLst>
          </p:cNvPr>
          <p:cNvSpPr/>
          <p:nvPr/>
        </p:nvSpPr>
        <p:spPr>
          <a:xfrm>
            <a:off x="12918179" y="7957491"/>
            <a:ext cx="1370067" cy="137006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247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DE8E-CC76-4743-ADC5-D7BAF2BB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154570"/>
            <a:ext cx="14800185" cy="1451207"/>
          </a:xfrm>
        </p:spPr>
        <p:txBody>
          <a:bodyPr/>
          <a:lstStyle/>
          <a:p>
            <a:r>
              <a:rPr lang="en-US" dirty="0"/>
              <a:t>Do it efficiently (Technical details)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D3EAC-0518-D14B-8C31-82105D8AA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39" y="1944186"/>
            <a:ext cx="15932111" cy="62865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a bivariate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2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)</a:t>
            </a:r>
            <a:r>
              <a:rPr lang="en-US" dirty="0"/>
              <a:t>-</a:t>
            </a:r>
            <a:r>
              <a:rPr lang="en-US" dirty="0" err="1"/>
              <a:t>deg</a:t>
            </a:r>
            <a:r>
              <a:rPr lang="en-US" dirty="0"/>
              <a:t> poly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B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x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y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)</a:t>
            </a:r>
            <a:r>
              <a:rPr lang="en-US" dirty="0">
                <a:latin typeface="Gill Sans MT" panose="020B0502020104020203" pitchFamily="34" charset="77"/>
                <a:ea typeface="Palatino" pitchFamily="2" charset="77"/>
              </a:rPr>
              <a:t> such that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B(0, 0)=</a:t>
            </a:r>
            <a:r>
              <a:rPr lang="en-US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SK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Full</a:t>
            </a:r>
            <a:r>
              <a:rPr lang="en-US" dirty="0"/>
              <a:t> shares (2t degree polys):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B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i="1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, y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)</a:t>
            </a:r>
          </a:p>
          <a:p>
            <a:r>
              <a:rPr lang="en-US" b="1" i="1" dirty="0">
                <a:solidFill>
                  <a:schemeClr val="accent2"/>
                </a:solidFill>
              </a:rPr>
              <a:t>Reduced</a:t>
            </a:r>
            <a:r>
              <a:rPr lang="en-US" dirty="0"/>
              <a:t> shares (t-degree polys):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B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x, </a:t>
            </a:r>
            <a:r>
              <a:rPr lang="en-US" i="1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)</a:t>
            </a:r>
          </a:p>
          <a:p>
            <a:r>
              <a:rPr lang="en-US" dirty="0"/>
              <a:t>The secret </a:t>
            </a:r>
            <a:r>
              <a:rPr lang="en-US" dirty="0">
                <a:solidFill>
                  <a:srgbClr val="FF0000"/>
                </a:solidFill>
              </a:rPr>
              <a:t>SK</a:t>
            </a:r>
            <a:r>
              <a:rPr lang="en-US" dirty="0"/>
              <a:t> can be recovered from</a:t>
            </a:r>
          </a:p>
          <a:p>
            <a:pPr lvl="1"/>
            <a:r>
              <a:rPr lang="en-US" dirty="0"/>
              <a:t>t </a:t>
            </a:r>
            <a:r>
              <a:rPr lang="en-US" b="1" i="1" dirty="0">
                <a:solidFill>
                  <a:schemeClr val="accent2"/>
                </a:solidFill>
              </a:rPr>
              <a:t>full</a:t>
            </a:r>
            <a:r>
              <a:rPr lang="en-US" dirty="0"/>
              <a:t> shares, OR</a:t>
            </a:r>
          </a:p>
          <a:p>
            <a:pPr lvl="1"/>
            <a:r>
              <a:rPr lang="en-US" dirty="0"/>
              <a:t>2t </a:t>
            </a:r>
            <a:r>
              <a:rPr lang="en-US" b="1" i="1" dirty="0">
                <a:solidFill>
                  <a:srgbClr val="0070C0"/>
                </a:solidFill>
              </a:rPr>
              <a:t>reduced</a:t>
            </a:r>
            <a:r>
              <a:rPr lang="en-US" dirty="0"/>
              <a:t> shares</a:t>
            </a:r>
          </a:p>
          <a:p>
            <a:r>
              <a:rPr lang="en-US" dirty="0"/>
              <a:t>“Dimension-switch”: dilute by switching to the 2</a:t>
            </a:r>
            <a:r>
              <a:rPr lang="en-US" baseline="30000" dirty="0"/>
              <a:t>nd</a:t>
            </a:r>
            <a:r>
              <a:rPr lang="en-US" dirty="0"/>
              <a:t>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A2D78-3B6C-DD49-B1D5-E95038703D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58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A198D7-282E-EB4A-84BE-5E9A2E7FE5D7}"/>
              </a:ext>
            </a:extLst>
          </p:cNvPr>
          <p:cNvCxnSpPr>
            <a:cxnSpLocks/>
          </p:cNvCxnSpPr>
          <p:nvPr/>
        </p:nvCxnSpPr>
        <p:spPr>
          <a:xfrm>
            <a:off x="3947524" y="1159727"/>
            <a:ext cx="0" cy="6358413"/>
          </a:xfrm>
          <a:prstGeom prst="line">
            <a:avLst/>
          </a:prstGeom>
          <a:noFill/>
          <a:ln w="762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5583-76CB-C04D-961A-55D9B72567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173361-FD3D-2B4C-8DDF-1E35E2AA379B}"/>
              </a:ext>
            </a:extLst>
          </p:cNvPr>
          <p:cNvGrpSpPr/>
          <p:nvPr/>
        </p:nvGrpSpPr>
        <p:grpSpPr>
          <a:xfrm>
            <a:off x="2215880" y="2875212"/>
            <a:ext cx="4553102" cy="5809756"/>
            <a:chOff x="2215880" y="2875212"/>
            <a:chExt cx="4553102" cy="58097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50737-8401-6541-99A7-0A495E78DE31}"/>
                </a:ext>
              </a:extLst>
            </p:cNvPr>
            <p:cNvSpPr txBox="1"/>
            <p:nvPr/>
          </p:nvSpPr>
          <p:spPr>
            <a:xfrm>
              <a:off x="2215880" y="8028378"/>
              <a:ext cx="38215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“Dilute the secret”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6BD287-8FBA-1A4A-AF1C-237E0B61BDC3}"/>
                </a:ext>
              </a:extLst>
            </p:cNvPr>
            <p:cNvGrpSpPr/>
            <p:nvPr/>
          </p:nvGrpSpPr>
          <p:grpSpPr>
            <a:xfrm>
              <a:off x="2818637" y="2875212"/>
              <a:ext cx="3950345" cy="3776502"/>
              <a:chOff x="2818637" y="2875212"/>
              <a:chExt cx="3950345" cy="377650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D919FA-29FC-6B4B-A483-A79489B40A67}"/>
                  </a:ext>
                </a:extLst>
              </p:cNvPr>
              <p:cNvSpPr txBox="1"/>
              <p:nvPr/>
            </p:nvSpPr>
            <p:spPr>
              <a:xfrm>
                <a:off x="5584819" y="4820736"/>
                <a:ext cx="71814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…</a:t>
                </a:r>
              </a:p>
            </p:txBody>
          </p:sp>
          <p:sp>
            <p:nvSpPr>
              <p:cNvPr id="26" name="Notched Right Arrow 25">
                <a:extLst>
                  <a:ext uri="{FF2B5EF4-FFF2-40B4-BE49-F238E27FC236}">
                    <a16:creationId xmlns:a16="http://schemas.microsoft.com/office/drawing/2014/main" id="{43AA7B54-FEAD-4542-90B0-45BC217038ED}"/>
                  </a:ext>
                </a:extLst>
              </p:cNvPr>
              <p:cNvSpPr/>
              <p:nvPr/>
            </p:nvSpPr>
            <p:spPr>
              <a:xfrm>
                <a:off x="2818637" y="4751598"/>
                <a:ext cx="2299557" cy="656590"/>
              </a:xfrm>
              <a:prstGeom prst="notchedRightArrow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389F8B-4293-6B4B-86AA-D9C4D626395B}"/>
                  </a:ext>
                </a:extLst>
              </p:cNvPr>
              <p:cNvSpPr/>
              <p:nvPr/>
            </p:nvSpPr>
            <p:spPr>
              <a:xfrm>
                <a:off x="5305897" y="2875212"/>
                <a:ext cx="1463085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1)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CB1CCD7-EBD8-A74A-ABF5-9D4677F82069}"/>
                  </a:ext>
                </a:extLst>
              </p:cNvPr>
              <p:cNvSpPr/>
              <p:nvPr/>
            </p:nvSpPr>
            <p:spPr>
              <a:xfrm>
                <a:off x="5295620" y="3874785"/>
                <a:ext cx="1463085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2)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361B52-968D-2C4C-A34D-2DFEDFB0E569}"/>
                  </a:ext>
                </a:extLst>
              </p:cNvPr>
              <p:cNvSpPr/>
              <p:nvPr/>
            </p:nvSpPr>
            <p:spPr>
              <a:xfrm>
                <a:off x="5295619" y="5995124"/>
                <a:ext cx="1463085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7357B1-84F9-AB40-82A7-922830AA034D}"/>
                  </a:ext>
                </a:extLst>
              </p:cNvPr>
              <p:cNvSpPr txBox="1"/>
              <p:nvPr/>
            </p:nvSpPr>
            <p:spPr>
              <a:xfrm>
                <a:off x="2967510" y="3832419"/>
                <a:ext cx="2081146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Dimension switch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C403AA-D010-2F41-B9E0-936C1FF80F6A}"/>
              </a:ext>
            </a:extLst>
          </p:cNvPr>
          <p:cNvGrpSpPr/>
          <p:nvPr/>
        </p:nvGrpSpPr>
        <p:grpSpPr>
          <a:xfrm>
            <a:off x="11988637" y="2800849"/>
            <a:ext cx="4700688" cy="5884119"/>
            <a:chOff x="11988637" y="2800849"/>
            <a:chExt cx="4700688" cy="58841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E74CBF-D1F7-F04C-8831-6BE46DF31013}"/>
                </a:ext>
              </a:extLst>
            </p:cNvPr>
            <p:cNvSpPr txBox="1"/>
            <p:nvPr/>
          </p:nvSpPr>
          <p:spPr>
            <a:xfrm>
              <a:off x="11988637" y="8028378"/>
              <a:ext cx="428322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“</a:t>
              </a: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Concentrate again”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24C5DC-34CB-A14C-B4FC-81ABF523608B}"/>
                </a:ext>
              </a:extLst>
            </p:cNvPr>
            <p:cNvGrpSpPr/>
            <p:nvPr/>
          </p:nvGrpSpPr>
          <p:grpSpPr>
            <a:xfrm>
              <a:off x="12315931" y="2800849"/>
              <a:ext cx="4373394" cy="4038387"/>
              <a:chOff x="12315931" y="2800849"/>
              <a:chExt cx="4373394" cy="403838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3809FE-AB24-4D4E-95F6-46552B1BEAE2}"/>
                  </a:ext>
                </a:extLst>
              </p:cNvPr>
              <p:cNvSpPr/>
              <p:nvPr/>
            </p:nvSpPr>
            <p:spPr>
              <a:xfrm>
                <a:off x="14438414" y="2800849"/>
                <a:ext cx="2250911" cy="92329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B’(1, 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  <a:endParaRPr kumimoji="0" lang="en-US" b="0" i="0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F01CDB6-A6C4-9A44-9836-38B8F7CD1840}"/>
                  </a:ext>
                </a:extLst>
              </p:cNvPr>
              <p:cNvSpPr/>
              <p:nvPr/>
            </p:nvSpPr>
            <p:spPr>
              <a:xfrm>
                <a:off x="14438414" y="3803514"/>
                <a:ext cx="2250911" cy="92329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B’(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, </a:t>
                </a:r>
                <a:r>
                  <a:rPr kumimoji="0" lang="en-US" b="0" i="1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y</a:t>
                </a: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)</a:t>
                </a:r>
                <a:endParaRPr kumimoji="0" lang="en-US" b="0" i="0" u="none" strike="noStrike" cap="none" spc="0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06B5E8C-210C-194B-8872-5FA936FA2056}"/>
                  </a:ext>
                </a:extLst>
              </p:cNvPr>
              <p:cNvSpPr/>
              <p:nvPr/>
            </p:nvSpPr>
            <p:spPr>
              <a:xfrm>
                <a:off x="14438414" y="5915946"/>
                <a:ext cx="2250911" cy="92329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B’(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n, y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8FC1AA-5097-A84B-B523-066448C3B127}"/>
                  </a:ext>
                </a:extLst>
              </p:cNvPr>
              <p:cNvSpPr txBox="1"/>
              <p:nvPr/>
            </p:nvSpPr>
            <p:spPr>
              <a:xfrm>
                <a:off x="15201608" y="4820736"/>
                <a:ext cx="71814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…</a:t>
                </a:r>
              </a:p>
            </p:txBody>
          </p:sp>
          <p:sp>
            <p:nvSpPr>
              <p:cNvPr id="36" name="Notched Right Arrow 35">
                <a:extLst>
                  <a:ext uri="{FF2B5EF4-FFF2-40B4-BE49-F238E27FC236}">
                    <a16:creationId xmlns:a16="http://schemas.microsoft.com/office/drawing/2014/main" id="{8A39CAA6-EFB5-7D4A-85B1-61C5F32D077A}"/>
                  </a:ext>
                </a:extLst>
              </p:cNvPr>
              <p:cNvSpPr/>
              <p:nvPr/>
            </p:nvSpPr>
            <p:spPr>
              <a:xfrm>
                <a:off x="12354718" y="4751598"/>
                <a:ext cx="2240640" cy="785192"/>
              </a:xfrm>
              <a:prstGeom prst="notchedRightArrow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2D0B29-2D21-434E-B8A5-8566B6B00CB5}"/>
                  </a:ext>
                </a:extLst>
              </p:cNvPr>
              <p:cNvSpPr txBox="1"/>
              <p:nvPr/>
            </p:nvSpPr>
            <p:spPr>
              <a:xfrm>
                <a:off x="12315931" y="3848677"/>
                <a:ext cx="2081146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Dimension switch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01FBDA-40D9-384B-9DBA-7C1F64AA040B}"/>
              </a:ext>
            </a:extLst>
          </p:cNvPr>
          <p:cNvGrpSpPr/>
          <p:nvPr/>
        </p:nvGrpSpPr>
        <p:grpSpPr>
          <a:xfrm>
            <a:off x="421682" y="1288632"/>
            <a:ext cx="2751315" cy="5550604"/>
            <a:chOff x="421682" y="1288632"/>
            <a:chExt cx="2751315" cy="55506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705DE5-BFA3-9448-AC30-98D5F590ABC1}"/>
                </a:ext>
              </a:extLst>
            </p:cNvPr>
            <p:cNvSpPr/>
            <p:nvPr/>
          </p:nvSpPr>
          <p:spPr>
            <a:xfrm>
              <a:off x="961035" y="2800849"/>
              <a:ext cx="2081146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B(1, </a:t>
              </a:r>
              <a:r>
                <a:rPr lang="en-US" i="1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y</a:t>
              </a: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836334-C6A9-1D4C-A068-42AC1AFDB3C2}"/>
                </a:ext>
              </a:extLst>
            </p:cNvPr>
            <p:cNvSpPr/>
            <p:nvPr/>
          </p:nvSpPr>
          <p:spPr>
            <a:xfrm>
              <a:off x="961035" y="3803514"/>
              <a:ext cx="2081146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B(2, </a:t>
              </a:r>
              <a:r>
                <a:rPr lang="en-US" i="1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y</a:t>
              </a: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)</a:t>
              </a:r>
              <a:endParaRPr lang="en-US" baseline="-250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FF674E-978E-1545-A01F-F69CD9BFA7E4}"/>
                </a:ext>
              </a:extLst>
            </p:cNvPr>
            <p:cNvSpPr/>
            <p:nvPr/>
          </p:nvSpPr>
          <p:spPr>
            <a:xfrm>
              <a:off x="961035" y="5915946"/>
              <a:ext cx="2081146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B(</a:t>
              </a:r>
              <a:r>
                <a:rPr lang="en-US" i="1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n</a:t>
              </a: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, </a:t>
              </a:r>
              <a:r>
                <a:rPr lang="en-US" i="1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y</a:t>
              </a: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)</a:t>
              </a:r>
              <a:endParaRPr lang="en-US" baseline="-250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0DD89C-538B-584B-B91A-ADEA3C29AAC6}"/>
                </a:ext>
              </a:extLst>
            </p:cNvPr>
            <p:cNvSpPr txBox="1"/>
            <p:nvPr/>
          </p:nvSpPr>
          <p:spPr>
            <a:xfrm>
              <a:off x="1633867" y="4820736"/>
              <a:ext cx="71814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…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4A6AC8D-D51C-784B-A4F2-B0D6FBFA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9068" y="2781770"/>
              <a:ext cx="807782" cy="84125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0CBC5F-1984-064B-B84E-126470FA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068" y="4125925"/>
              <a:ext cx="846450" cy="84125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ECB5247-3203-ED4C-AA8D-241D656C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682" y="5981642"/>
              <a:ext cx="862554" cy="8412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957C4D-0745-8C4C-BEF7-C04693276CAC}"/>
                </a:ext>
              </a:extLst>
            </p:cNvPr>
            <p:cNvSpPr txBox="1"/>
            <p:nvPr/>
          </p:nvSpPr>
          <p:spPr>
            <a:xfrm>
              <a:off x="1351985" y="1288632"/>
              <a:ext cx="182101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Epoch 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633C1-48E6-2047-886E-DEF14F2AFE90}"/>
              </a:ext>
            </a:extLst>
          </p:cNvPr>
          <p:cNvGrpSpPr/>
          <p:nvPr/>
        </p:nvGrpSpPr>
        <p:grpSpPr>
          <a:xfrm>
            <a:off x="4440645" y="1295756"/>
            <a:ext cx="3426855" cy="5978658"/>
            <a:chOff x="4440645" y="1295756"/>
            <a:chExt cx="3426855" cy="59786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7206ED0-7966-6342-A1F8-1423A5342A53}"/>
                </a:ext>
              </a:extLst>
            </p:cNvPr>
            <p:cNvGrpSpPr/>
            <p:nvPr/>
          </p:nvGrpSpPr>
          <p:grpSpPr>
            <a:xfrm>
              <a:off x="6570914" y="2367057"/>
              <a:ext cx="1296586" cy="4907357"/>
              <a:chOff x="13798510" y="3802255"/>
              <a:chExt cx="1296586" cy="4907357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ABF202E-E657-3340-88F2-D53E97FC2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798510" y="7533142"/>
                <a:ext cx="1292508" cy="117647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56AE227-A829-1D4D-A510-B8559763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98510" y="3802255"/>
                <a:ext cx="1292509" cy="1451024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1C9FB66-908D-6D41-B7EF-5F1BAF3E3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98510" y="5458050"/>
                <a:ext cx="1296586" cy="129658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3A0352-983B-DC41-9DE4-C8E3347E954F}"/>
                  </a:ext>
                </a:extLst>
              </p:cNvPr>
              <p:cNvSpPr txBox="1"/>
              <p:nvPr/>
            </p:nvSpPr>
            <p:spPr>
              <a:xfrm>
                <a:off x="14085691" y="6593797"/>
                <a:ext cx="71814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…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0FAB81-5920-A448-88FB-C899A9142C05}"/>
                </a:ext>
              </a:extLst>
            </p:cNvPr>
            <p:cNvSpPr txBox="1"/>
            <p:nvPr/>
          </p:nvSpPr>
          <p:spPr>
            <a:xfrm>
              <a:off x="4440645" y="1295756"/>
              <a:ext cx="238206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Epoch e+1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080E1-1BE6-D741-B8B7-9216FA3EF2DD}"/>
              </a:ext>
            </a:extLst>
          </p:cNvPr>
          <p:cNvGrpSpPr/>
          <p:nvPr/>
        </p:nvGrpSpPr>
        <p:grpSpPr>
          <a:xfrm>
            <a:off x="7819897" y="2875212"/>
            <a:ext cx="4534821" cy="5809756"/>
            <a:chOff x="7819897" y="2875212"/>
            <a:chExt cx="4534821" cy="5809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AE8500-B4B2-3044-9386-776C23769FD0}"/>
                </a:ext>
              </a:extLst>
            </p:cNvPr>
            <p:cNvGrpSpPr/>
            <p:nvPr/>
          </p:nvGrpSpPr>
          <p:grpSpPr>
            <a:xfrm>
              <a:off x="7870509" y="2875212"/>
              <a:ext cx="4484209" cy="3776502"/>
              <a:chOff x="7870509" y="2875212"/>
              <a:chExt cx="4484209" cy="3776502"/>
            </a:xfrm>
          </p:grpSpPr>
          <p:sp>
            <p:nvSpPr>
              <p:cNvPr id="19" name="Notched Right Arrow 18">
                <a:extLst>
                  <a:ext uri="{FF2B5EF4-FFF2-40B4-BE49-F238E27FC236}">
                    <a16:creationId xmlns:a16="http://schemas.microsoft.com/office/drawing/2014/main" id="{4F80E149-744E-3545-8210-3DBA059A2D77}"/>
                  </a:ext>
                </a:extLst>
              </p:cNvPr>
              <p:cNvSpPr/>
              <p:nvPr/>
            </p:nvSpPr>
            <p:spPr>
              <a:xfrm>
                <a:off x="8182490" y="4790966"/>
                <a:ext cx="2123293" cy="785193"/>
              </a:xfrm>
              <a:prstGeom prst="notchedRightArrow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EB61BF-693B-8E41-A23B-197433DFAA57}"/>
                  </a:ext>
                </a:extLst>
              </p:cNvPr>
              <p:cNvSpPr txBox="1"/>
              <p:nvPr/>
            </p:nvSpPr>
            <p:spPr>
              <a:xfrm>
                <a:off x="7870509" y="3571911"/>
                <a:ext cx="2561749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Generate Q </a:t>
                </a:r>
                <a:r>
                  <a:rPr kumimoji="0" lang="en-US" sz="32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alatino" pitchFamily="2" charset="77"/>
                    <a:ea typeface="Palatino" pitchFamily="2" charset="77"/>
                    <a:sym typeface="Helvetica Light"/>
                  </a:rPr>
                  <a:t>s</a:t>
                </a:r>
                <a:r>
                  <a:rPr lang="en-US" sz="3200" dirty="0" err="1">
                    <a:latin typeface="Palatino" pitchFamily="2" charset="77"/>
                    <a:ea typeface="Palatino" pitchFamily="2" charset="77"/>
                  </a:rPr>
                  <a:t>.t.</a:t>
                </a:r>
                <a:r>
                  <a:rPr lang="en-US" sz="3200" dirty="0">
                    <a:latin typeface="Palatino" pitchFamily="2" charset="77"/>
                    <a:ea typeface="Palatino" pitchFamily="2" charset="77"/>
                  </a:rPr>
                  <a:t> Q(</a:t>
                </a:r>
                <a:r>
                  <a:rPr lang="en-US" sz="3200" i="1" dirty="0">
                    <a:latin typeface="Palatino" pitchFamily="2" charset="77"/>
                    <a:ea typeface="Palatino" pitchFamily="2" charset="77"/>
                  </a:rPr>
                  <a:t>0, 0</a:t>
                </a:r>
                <a:r>
                  <a:rPr lang="en-US" sz="3200" dirty="0">
                    <a:latin typeface="Palatino" pitchFamily="2" charset="77"/>
                    <a:ea typeface="Palatino" pitchFamily="2" charset="77"/>
                  </a:rPr>
                  <a:t>)=</a:t>
                </a:r>
                <a:r>
                  <a:rPr lang="en-US" sz="3200" i="1" dirty="0">
                    <a:latin typeface="Palatino" pitchFamily="2" charset="77"/>
                    <a:ea typeface="Palatino" pitchFamily="2" charset="77"/>
                  </a:rPr>
                  <a:t>0</a:t>
                </a:r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BB68DA-E6F1-6046-BFC5-518EBA7C18CC}"/>
                  </a:ext>
                </a:extLst>
              </p:cNvPr>
              <p:cNvSpPr txBox="1"/>
              <p:nvPr/>
            </p:nvSpPr>
            <p:spPr>
              <a:xfrm>
                <a:off x="11137936" y="4820736"/>
                <a:ext cx="71814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…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57CBAF-352F-D44E-9FD7-C63A711C27B6}"/>
                  </a:ext>
                </a:extLst>
              </p:cNvPr>
              <p:cNvSpPr/>
              <p:nvPr/>
            </p:nvSpPr>
            <p:spPr>
              <a:xfrm>
                <a:off x="10711613" y="2875212"/>
                <a:ext cx="1509209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B’(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1)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1D25C32-88C4-6B4E-A64F-9E0EDF0A8951}"/>
                  </a:ext>
                </a:extLst>
              </p:cNvPr>
              <p:cNvSpPr/>
              <p:nvPr/>
            </p:nvSpPr>
            <p:spPr>
              <a:xfrm>
                <a:off x="10701336" y="3874785"/>
                <a:ext cx="1509209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B’(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2)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693F68-E207-D744-9771-5BE8CCEFDCD7}"/>
                  </a:ext>
                </a:extLst>
              </p:cNvPr>
              <p:cNvSpPr/>
              <p:nvPr/>
            </p:nvSpPr>
            <p:spPr>
              <a:xfrm>
                <a:off x="10701335" y="5995124"/>
                <a:ext cx="1653383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B’(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en-US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  <a:endParaRPr lang="en-US" baseline="-250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7CE4D-81CA-2648-8E58-6036E62058BB}"/>
                </a:ext>
              </a:extLst>
            </p:cNvPr>
            <p:cNvSpPr txBox="1"/>
            <p:nvPr/>
          </p:nvSpPr>
          <p:spPr>
            <a:xfrm>
              <a:off x="7819897" y="8028378"/>
              <a:ext cx="261610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“</a:t>
              </a:r>
              <a:r>
                <a:rPr kumimoji="0" lang="en-US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proactivze</a:t>
              </a: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29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518C54-A70B-3647-A8F0-A83819BB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</a:t>
            </a:r>
            <a:r>
              <a:rPr lang="en-US" dirty="0" err="1"/>
              <a:t>Proactivization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97827-463C-B64F-9E3C-B0FF4861B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Q such that Q(x, y)</a:t>
            </a:r>
          </a:p>
          <a:p>
            <a:r>
              <a:rPr lang="en-US" dirty="0"/>
              <a:t>A naïve solution takes O(n^3)</a:t>
            </a:r>
          </a:p>
          <a:p>
            <a:r>
              <a:rPr lang="en-US" dirty="0"/>
              <a:t>&gt; Don’t need Q(x, y), just Q(x, j) is enough</a:t>
            </a:r>
          </a:p>
          <a:p>
            <a:r>
              <a:rPr lang="en-US" dirty="0"/>
              <a:t>2t nodes generate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 [takes O(n^2)]</a:t>
            </a:r>
          </a:p>
          <a:p>
            <a:r>
              <a:rPr lang="en-US" dirty="0"/>
              <a:t>Set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(x, j) =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(x) and share [another O(n^2)]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F72D2-DC2B-DC42-BBE4-92D3EC20D5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644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6892-760E-7342-9033-F092024A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CHURP: a tiered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AB5F5-78D0-F04C-AC1C-345EFA76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399" y="2302301"/>
            <a:ext cx="8839200" cy="6888898"/>
          </a:xfrm>
        </p:spPr>
        <p:txBody>
          <a:bodyPr>
            <a:normAutofit/>
          </a:bodyPr>
          <a:lstStyle/>
          <a:p>
            <a:r>
              <a:rPr lang="en-US" dirty="0"/>
              <a:t>Highly efficient optimistic path (O(n</a:t>
            </a:r>
            <a:r>
              <a:rPr lang="en-US" baseline="30000" dirty="0"/>
              <a:t>2</a:t>
            </a:r>
            <a:r>
              <a:rPr lang="en-US" dirty="0"/>
              <a:t>))</a:t>
            </a:r>
          </a:p>
          <a:p>
            <a:r>
              <a:rPr lang="en-US" dirty="0"/>
              <a:t>Slower but more robust pessimistic path (O(n</a:t>
            </a:r>
            <a:r>
              <a:rPr lang="en-US" baseline="30000" dirty="0"/>
              <a:t>3</a:t>
            </a:r>
            <a:r>
              <a:rPr lang="en-US" dirty="0"/>
              <a:t>))</a:t>
            </a:r>
          </a:p>
          <a:p>
            <a:r>
              <a:rPr lang="en-US" dirty="0"/>
              <a:t>Can also hedge against trusted setup failure!</a:t>
            </a:r>
          </a:p>
          <a:p>
            <a:pPr lvl="1"/>
            <a:r>
              <a:rPr lang="en-US" dirty="0"/>
              <a:t>By checking meta-invariants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0E65-13BE-6940-B804-22EF6C6320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B772E-1AAD-1648-A72C-BF4D4C44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6849" y="2904970"/>
            <a:ext cx="8647948" cy="56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7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9650-8939-1C4F-B586-1DD18E8A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21478"/>
            <a:ext cx="14800185" cy="154940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975F2-AC53-6444-A299-DE4E9BF07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023638"/>
            <a:ext cx="14800185" cy="6286500"/>
          </a:xfrm>
        </p:spPr>
        <p:txBody>
          <a:bodyPr/>
          <a:lstStyle/>
          <a:p>
            <a:r>
              <a:rPr lang="en-US" dirty="0"/>
              <a:t>Communication complexity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1F666-009B-E842-BBCF-4F584D46D7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737D-F3D4-494A-B605-B9FB8C0B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30" y="3206264"/>
            <a:ext cx="10177635" cy="5103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F972F-4EF9-A94D-AF87-FCDADFADE554}"/>
              </a:ext>
            </a:extLst>
          </p:cNvPr>
          <p:cNvSpPr txBox="1"/>
          <p:nvPr/>
        </p:nvSpPr>
        <p:spPr>
          <a:xfrm>
            <a:off x="11717691" y="4489266"/>
            <a:ext cx="4911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100 nodes: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Previously: 5.3GB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CHURP: 2.3MB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2300x improvement!</a:t>
            </a:r>
          </a:p>
        </p:txBody>
      </p:sp>
    </p:spTree>
    <p:extLst>
      <p:ext uri="{BB962C8B-B14F-4D97-AF65-F5344CB8AC3E}">
        <p14:creationId xmlns:p14="http://schemas.microsoft.com/office/powerpoint/2010/main" val="7809104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B208-A95C-724B-AC21-29773650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33D47-8309-564F-BFF2-576D91683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243" y="2603500"/>
            <a:ext cx="15589211" cy="6286500"/>
          </a:xfrm>
        </p:spPr>
        <p:txBody>
          <a:bodyPr>
            <a:normAutofit/>
          </a:bodyPr>
          <a:lstStyle/>
          <a:p>
            <a:r>
              <a:rPr lang="en-US" dirty="0"/>
              <a:t>Efficient secret sharing with node churn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Enable decentralized confidential smart contracts (e.g. Ekiden)</a:t>
            </a:r>
          </a:p>
          <a:p>
            <a:pPr lvl="1"/>
            <a:r>
              <a:rPr lang="en-US" dirty="0"/>
              <a:t>Decentralized Identity (DIDs)</a:t>
            </a:r>
          </a:p>
          <a:p>
            <a:pPr lvl="1"/>
            <a:r>
              <a:rPr lang="en-US" dirty="0"/>
              <a:t>decentralized secure multiparty computation (MPC)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DA2C-15CB-4247-9EA3-59C79599C3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6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822B-E914-A34A-BBAA-B64D28B7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 classic solution (Shamir 1979)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0484C-FB8D-254E-9BBB-61E6D9EB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1" y="6734424"/>
            <a:ext cx="15906750" cy="22381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committee of n nodes hold the secret collectively</a:t>
            </a:r>
          </a:p>
          <a:p>
            <a:r>
              <a:rPr lang="en-US" dirty="0"/>
              <a:t>Harder to attack: must corrupt at least </a:t>
            </a:r>
            <a:r>
              <a:rPr lang="en-US" i="1" dirty="0"/>
              <a:t>t+1</a:t>
            </a:r>
            <a:r>
              <a:rPr lang="en-US" dirty="0"/>
              <a:t> nodes</a:t>
            </a:r>
          </a:p>
          <a:p>
            <a:r>
              <a:rPr lang="en-US" dirty="0"/>
              <a:t>Threshold cryptography: (e.g.) sign without reassembling 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0C0FF-9676-0C44-ACF8-8A2B080D42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FC0EE-FFCE-9E46-910A-D43BCDF3FABA}"/>
              </a:ext>
            </a:extLst>
          </p:cNvPr>
          <p:cNvGrpSpPr/>
          <p:nvPr/>
        </p:nvGrpSpPr>
        <p:grpSpPr>
          <a:xfrm>
            <a:off x="3709359" y="2826048"/>
            <a:ext cx="2750760" cy="3536017"/>
            <a:chOff x="3709359" y="1997373"/>
            <a:chExt cx="2750760" cy="35360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C181F6-D944-644B-ABFB-8F39B7E49991}"/>
                </a:ext>
              </a:extLst>
            </p:cNvPr>
            <p:cNvSpPr txBox="1"/>
            <p:nvPr/>
          </p:nvSpPr>
          <p:spPr>
            <a:xfrm>
              <a:off x="3709359" y="3370798"/>
              <a:ext cx="69249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0B80FF-49F7-1347-8A61-838D1B6B203C}"/>
                </a:ext>
              </a:extLst>
            </p:cNvPr>
            <p:cNvSpPr txBox="1"/>
            <p:nvPr/>
          </p:nvSpPr>
          <p:spPr>
            <a:xfrm>
              <a:off x="5903876" y="1997373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4EA95-E393-A744-928B-D53168646B33}"/>
                </a:ext>
              </a:extLst>
            </p:cNvPr>
            <p:cNvSpPr txBox="1"/>
            <p:nvPr/>
          </p:nvSpPr>
          <p:spPr>
            <a:xfrm>
              <a:off x="5903876" y="4876800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0918D1-E709-A342-8D68-F2114920F279}"/>
                </a:ext>
              </a:extLst>
            </p:cNvPr>
            <p:cNvSpPr txBox="1"/>
            <p:nvPr/>
          </p:nvSpPr>
          <p:spPr>
            <a:xfrm>
              <a:off x="5903876" y="2957182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62C71-BED5-C446-86AB-1F1CE1BC586B}"/>
                </a:ext>
              </a:extLst>
            </p:cNvPr>
            <p:cNvSpPr txBox="1"/>
            <p:nvPr/>
          </p:nvSpPr>
          <p:spPr>
            <a:xfrm>
              <a:off x="5838829" y="3916991"/>
              <a:ext cx="56425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…</a:t>
              </a:r>
              <a:endPara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4E28F060-71DB-6B45-8D4B-6ACFEC24CDDB}"/>
                </a:ext>
              </a:extLst>
            </p:cNvPr>
            <p:cNvSpPr/>
            <p:nvPr/>
          </p:nvSpPr>
          <p:spPr>
            <a:xfrm>
              <a:off x="4825386" y="2180228"/>
              <a:ext cx="923929" cy="3108811"/>
            </a:xfrm>
            <a:prstGeom prst="leftBrace">
              <a:avLst>
                <a:gd name="adj1" fmla="val 46428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0CD115-0655-BB4F-B45C-175C21A4E870}"/>
              </a:ext>
            </a:extLst>
          </p:cNvPr>
          <p:cNvGrpSpPr/>
          <p:nvPr/>
        </p:nvGrpSpPr>
        <p:grpSpPr>
          <a:xfrm>
            <a:off x="6775045" y="3527406"/>
            <a:ext cx="5811522" cy="1328657"/>
            <a:chOff x="6775045" y="2698731"/>
            <a:chExt cx="5811522" cy="1328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356637-6F4B-3342-BF21-DA2066F4C234}"/>
                </a:ext>
              </a:extLst>
            </p:cNvPr>
            <p:cNvSpPr txBox="1"/>
            <p:nvPr/>
          </p:nvSpPr>
          <p:spPr>
            <a:xfrm>
              <a:off x="6775045" y="2698731"/>
              <a:ext cx="4964501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any t+1 of n shares</a:t>
              </a: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6217805A-F3E5-0F41-81D6-092DEE4439FB}"/>
                </a:ext>
              </a:extLst>
            </p:cNvPr>
            <p:cNvSpPr/>
            <p:nvPr/>
          </p:nvSpPr>
          <p:spPr>
            <a:xfrm>
              <a:off x="7109488" y="3488125"/>
              <a:ext cx="4481461" cy="421936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076113-7780-934E-A0CD-D96B3F8741E8}"/>
                </a:ext>
              </a:extLst>
            </p:cNvPr>
            <p:cNvSpPr txBox="1"/>
            <p:nvPr/>
          </p:nvSpPr>
          <p:spPr>
            <a:xfrm>
              <a:off x="11894069" y="3370798"/>
              <a:ext cx="69249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004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F19E6-CFF6-3440-B66B-65DC35DB5F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527E8-0CD3-B048-A0EA-7C80CD9C5EB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48302" y="4721753"/>
            <a:ext cx="14800263" cy="436061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Gill Sans MT" panose="020B0502020104020203" pitchFamily="34" charset="77"/>
              </a:rPr>
              <a:t>Choose a t</a:t>
            </a:r>
            <a:r>
              <a:rPr lang="en-US" sz="5400" i="1" dirty="0">
                <a:latin typeface="Gill Sans MT" panose="020B0502020104020203" pitchFamily="34" charset="77"/>
                <a:ea typeface="Palatino" pitchFamily="2" charset="77"/>
              </a:rPr>
              <a:t>-</a:t>
            </a:r>
            <a:r>
              <a:rPr lang="en-US" sz="5400" dirty="0" err="1">
                <a:latin typeface="Gill Sans MT" panose="020B0502020104020203" pitchFamily="34" charset="77"/>
              </a:rPr>
              <a:t>deg</a:t>
            </a:r>
            <a:r>
              <a:rPr lang="en-US" sz="5400" dirty="0">
                <a:latin typeface="Gill Sans MT" panose="020B0502020104020203" pitchFamily="34" charset="77"/>
              </a:rPr>
              <a:t> random polynomial such that 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P(0)=</a:t>
            </a:r>
            <a:r>
              <a:rPr lang="en-US" sz="5400" dirty="0">
                <a:solidFill>
                  <a:schemeClr val="accent5"/>
                </a:solidFill>
                <a:latin typeface="Gill Sans MT" panose="020B0502020104020203" pitchFamily="34" charset="77"/>
                <a:ea typeface="Palatino" pitchFamily="2" charset="77"/>
              </a:rPr>
              <a:t>SK</a:t>
            </a:r>
            <a:endParaRPr lang="en-US" sz="5400" dirty="0">
              <a:solidFill>
                <a:schemeClr val="accent5"/>
              </a:solidFill>
              <a:latin typeface="Gill Sans MT" panose="020B0502020104020203" pitchFamily="34" charset="77"/>
              <a:ea typeface="Palatino" pitchFamily="2" charset="77"/>
              <a:cs typeface="CMU Serif Roman" panose="02000603000000000000" pitchFamily="2" charset="0"/>
            </a:endParaRPr>
          </a:p>
          <a:p>
            <a:r>
              <a:rPr lang="en-US" sz="5400" dirty="0">
                <a:latin typeface="Gill Sans MT" panose="020B0502020104020203" pitchFamily="34" charset="77"/>
              </a:rPr>
              <a:t>Share 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S</a:t>
            </a:r>
            <a:r>
              <a:rPr lang="en-US" sz="5400" i="1" dirty="0">
                <a:latin typeface="Gill Sans MT" panose="020B0502020104020203" pitchFamily="34" charset="77"/>
                <a:ea typeface="Palatino" pitchFamily="2" charset="77"/>
              </a:rPr>
              <a:t>i=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P(</a:t>
            </a:r>
            <a:r>
              <a:rPr lang="en-US" sz="5400" i="1" dirty="0" err="1">
                <a:latin typeface="Gill Sans MT" panose="020B0502020104020203" pitchFamily="34" charset="77"/>
                <a:ea typeface="Palatino" pitchFamily="2" charset="77"/>
              </a:rPr>
              <a:t>i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)</a:t>
            </a:r>
          </a:p>
          <a:p>
            <a:r>
              <a:rPr lang="en-US" sz="5400" dirty="0">
                <a:latin typeface="Gill Sans MT" panose="020B0502020104020203" pitchFamily="34" charset="77"/>
              </a:rPr>
              <a:t>Any </a:t>
            </a:r>
            <a:r>
              <a:rPr lang="en-US" sz="5400" i="1" dirty="0">
                <a:latin typeface="Gill Sans MT" panose="020B0502020104020203" pitchFamily="34" charset="77"/>
                <a:ea typeface="Palatino" pitchFamily="2" charset="77"/>
              </a:rPr>
              <a:t>t+1</a:t>
            </a:r>
            <a:r>
              <a:rPr lang="en-US" sz="5400" dirty="0">
                <a:latin typeface="Gill Sans MT" panose="020B0502020104020203" pitchFamily="34" charset="77"/>
              </a:rPr>
              <a:t> shares can interpolate 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P(</a:t>
            </a:r>
            <a:r>
              <a:rPr lang="en-US" sz="5400" i="1" dirty="0">
                <a:latin typeface="Gill Sans MT" panose="020B0502020104020203" pitchFamily="34" charset="77"/>
                <a:ea typeface="Palatino" pitchFamily="2" charset="77"/>
              </a:rPr>
              <a:t>x</a:t>
            </a:r>
            <a:r>
              <a:rPr lang="en-US" sz="5400" dirty="0">
                <a:latin typeface="Gill Sans MT" panose="020B0502020104020203" pitchFamily="34" charset="77"/>
                <a:ea typeface="Palatino" pitchFamily="2" charset="77"/>
              </a:rPr>
              <a:t>)</a:t>
            </a:r>
            <a:r>
              <a:rPr lang="en-US" sz="5400" dirty="0">
                <a:latin typeface="Gill Sans MT" panose="020B0502020104020203" pitchFamily="34" charset="77"/>
              </a:rPr>
              <a:t> and </a:t>
            </a:r>
            <a:r>
              <a:rPr lang="en-US" sz="5400" dirty="0">
                <a:solidFill>
                  <a:schemeClr val="accent5"/>
                </a:solidFill>
                <a:latin typeface="Gill Sans MT" panose="020B0502020104020203" pitchFamily="34" charset="77"/>
                <a:ea typeface="Palatino" pitchFamily="2" charset="77"/>
              </a:rPr>
              <a:t>SK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7B4D69-CA09-FA4C-B1A7-3C9F10E6BE32}"/>
              </a:ext>
            </a:extLst>
          </p:cNvPr>
          <p:cNvGrpSpPr/>
          <p:nvPr/>
        </p:nvGrpSpPr>
        <p:grpSpPr>
          <a:xfrm>
            <a:off x="702053" y="863600"/>
            <a:ext cx="2750760" cy="3536017"/>
            <a:chOff x="3709359" y="1997373"/>
            <a:chExt cx="2750760" cy="35360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FCFE4B-FB36-5D40-9D87-ABA729F3E045}"/>
                </a:ext>
              </a:extLst>
            </p:cNvPr>
            <p:cNvSpPr txBox="1"/>
            <p:nvPr/>
          </p:nvSpPr>
          <p:spPr>
            <a:xfrm>
              <a:off x="3709359" y="3370798"/>
              <a:ext cx="69249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B5811-4888-8F44-B18C-7E37C0D90D46}"/>
                </a:ext>
              </a:extLst>
            </p:cNvPr>
            <p:cNvSpPr txBox="1"/>
            <p:nvPr/>
          </p:nvSpPr>
          <p:spPr>
            <a:xfrm>
              <a:off x="5903876" y="1997373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0A9325-B9BF-6642-BC8B-B416EF728070}"/>
                </a:ext>
              </a:extLst>
            </p:cNvPr>
            <p:cNvSpPr txBox="1"/>
            <p:nvPr/>
          </p:nvSpPr>
          <p:spPr>
            <a:xfrm>
              <a:off x="5903876" y="4876800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308F7B-5AFE-8A40-9854-AB8799286D39}"/>
                </a:ext>
              </a:extLst>
            </p:cNvPr>
            <p:cNvSpPr txBox="1"/>
            <p:nvPr/>
          </p:nvSpPr>
          <p:spPr>
            <a:xfrm>
              <a:off x="5903876" y="2957182"/>
              <a:ext cx="55624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</a:t>
              </a:r>
              <a:r>
                <a:rPr kumimoji="0" lang="en-US" sz="36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34AB4C-F1A7-1A43-898A-4EF1247F7812}"/>
                </a:ext>
              </a:extLst>
            </p:cNvPr>
            <p:cNvSpPr txBox="1"/>
            <p:nvPr/>
          </p:nvSpPr>
          <p:spPr>
            <a:xfrm>
              <a:off x="5838829" y="3916991"/>
              <a:ext cx="56425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…</a:t>
              </a:r>
              <a:endPara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82AB14C-3D16-7742-A5C3-5A532580E006}"/>
                </a:ext>
              </a:extLst>
            </p:cNvPr>
            <p:cNvSpPr/>
            <p:nvPr/>
          </p:nvSpPr>
          <p:spPr>
            <a:xfrm>
              <a:off x="4825386" y="2180228"/>
              <a:ext cx="923929" cy="3108811"/>
            </a:xfrm>
            <a:prstGeom prst="leftBrace">
              <a:avLst>
                <a:gd name="adj1" fmla="val 46428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65D56-8458-9E4E-BDD5-5EF8F729847D}"/>
              </a:ext>
            </a:extLst>
          </p:cNvPr>
          <p:cNvGrpSpPr/>
          <p:nvPr/>
        </p:nvGrpSpPr>
        <p:grpSpPr>
          <a:xfrm>
            <a:off x="3767739" y="1564958"/>
            <a:ext cx="5811522" cy="1328657"/>
            <a:chOff x="6775045" y="2698731"/>
            <a:chExt cx="5811522" cy="13286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2E726-CD9E-5040-A119-B6B466A5F1D4}"/>
                </a:ext>
              </a:extLst>
            </p:cNvPr>
            <p:cNvSpPr txBox="1"/>
            <p:nvPr/>
          </p:nvSpPr>
          <p:spPr>
            <a:xfrm>
              <a:off x="6775045" y="2698731"/>
              <a:ext cx="4964501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any t+1 of n shares</a:t>
              </a:r>
            </a:p>
          </p:txBody>
        </p:sp>
        <p:sp>
          <p:nvSpPr>
            <p:cNvPr id="18" name="Notched Right Arrow 17">
              <a:extLst>
                <a:ext uri="{FF2B5EF4-FFF2-40B4-BE49-F238E27FC236}">
                  <a16:creationId xmlns:a16="http://schemas.microsoft.com/office/drawing/2014/main" id="{17ACC8B6-F7CD-F24D-8359-3737E7797304}"/>
                </a:ext>
              </a:extLst>
            </p:cNvPr>
            <p:cNvSpPr/>
            <p:nvPr/>
          </p:nvSpPr>
          <p:spPr>
            <a:xfrm>
              <a:off x="7109488" y="3488125"/>
              <a:ext cx="4481461" cy="421936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0DC840-DCFF-7E43-93CB-2D75D88033D4}"/>
                </a:ext>
              </a:extLst>
            </p:cNvPr>
            <p:cNvSpPr txBox="1"/>
            <p:nvPr/>
          </p:nvSpPr>
          <p:spPr>
            <a:xfrm>
              <a:off x="11894069" y="3370798"/>
              <a:ext cx="69249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4CC39-E0D3-C54B-9B33-D146D8A80EE2}"/>
              </a:ext>
            </a:extLst>
          </p:cNvPr>
          <p:cNvGrpSpPr/>
          <p:nvPr/>
        </p:nvGrpSpPr>
        <p:grpSpPr>
          <a:xfrm>
            <a:off x="2912786" y="2681644"/>
            <a:ext cx="11514691" cy="4943475"/>
            <a:chOff x="2680841" y="3439808"/>
            <a:chExt cx="11514691" cy="494347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E7C34BE-8BF0-9A4A-ABD6-A0688D3BBEE0}"/>
                </a:ext>
              </a:extLst>
            </p:cNvPr>
            <p:cNvSpPr/>
            <p:nvPr/>
          </p:nvSpPr>
          <p:spPr>
            <a:xfrm>
              <a:off x="2713529" y="3439808"/>
              <a:ext cx="11449314" cy="4943475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28958A-2D39-2C45-A336-26081634040E}"/>
                </a:ext>
              </a:extLst>
            </p:cNvPr>
            <p:cNvSpPr txBox="1"/>
            <p:nvPr/>
          </p:nvSpPr>
          <p:spPr>
            <a:xfrm>
              <a:off x="2680841" y="4757383"/>
              <a:ext cx="11514691" cy="230832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7200" dirty="0">
                  <a:solidFill>
                    <a:schemeClr val="tx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Mobile Adversary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7200" dirty="0">
                  <a:solidFill>
                    <a:schemeClr val="tx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Requires a </a:t>
              </a:r>
              <a:r>
                <a:rPr lang="en-US" sz="7200" u="sng" dirty="0">
                  <a:solidFill>
                    <a:schemeClr val="tx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static</a:t>
              </a:r>
              <a:r>
                <a:rPr lang="en-US" sz="7200" dirty="0">
                  <a:solidFill>
                    <a:schemeClr val="tx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 committee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037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4881-0FC5-BF43-9404-A3643F10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176740"/>
            <a:ext cx="14800185" cy="1714836"/>
          </a:xfrm>
        </p:spPr>
        <p:txBody>
          <a:bodyPr/>
          <a:lstStyle/>
          <a:p>
            <a:r>
              <a:rPr lang="en-US" dirty="0"/>
              <a:t>Mobile adversaries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C747-CBA2-EB49-9486-321ACD39F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571" y="1891576"/>
            <a:ext cx="14800185" cy="193685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Overtime adv may eventually compromise t+1 nodes</a:t>
            </a:r>
          </a:p>
          <a:p>
            <a:r>
              <a:rPr lang="en-US" dirty="0"/>
              <a:t>Limit the corruption rate (instead of the absolute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FD37-F530-8844-88D7-991E00891F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46734-82A2-9248-B7F2-842091168599}"/>
              </a:ext>
            </a:extLst>
          </p:cNvPr>
          <p:cNvGrpSpPr/>
          <p:nvPr/>
        </p:nvGrpSpPr>
        <p:grpSpPr>
          <a:xfrm>
            <a:off x="4574805" y="3946843"/>
            <a:ext cx="8618681" cy="3564256"/>
            <a:chOff x="1851660" y="5161916"/>
            <a:chExt cx="8618681" cy="35642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A78F64-DDDD-3B4A-8F83-877165753DD5}"/>
                </a:ext>
              </a:extLst>
            </p:cNvPr>
            <p:cNvSpPr/>
            <p:nvPr/>
          </p:nvSpPr>
          <p:spPr>
            <a:xfrm>
              <a:off x="1851660" y="5161916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P(1)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2B7556-C269-0B44-A330-C02C0ED5C989}"/>
                </a:ext>
              </a:extLst>
            </p:cNvPr>
            <p:cNvSpPr/>
            <p:nvPr/>
          </p:nvSpPr>
          <p:spPr>
            <a:xfrm>
              <a:off x="1851660" y="6164581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P(2)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582F54-459D-E642-8061-1A79BAB10AD3}"/>
                </a:ext>
              </a:extLst>
            </p:cNvPr>
            <p:cNvSpPr/>
            <p:nvPr/>
          </p:nvSpPr>
          <p:spPr>
            <a:xfrm>
              <a:off x="1851660" y="7802881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</a:t>
              </a:r>
              <a:r>
                <a:rPr kumimoji="0" lang="en-US" b="0" i="1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n</a:t>
              </a:r>
              <a:r>
                <a:rPr kumimoji="0" lang="en-US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2A89D-372F-7243-87D7-EFE8F235329E}"/>
                </a:ext>
              </a:extLst>
            </p:cNvPr>
            <p:cNvSpPr txBox="1"/>
            <p:nvPr/>
          </p:nvSpPr>
          <p:spPr>
            <a:xfrm>
              <a:off x="2338408" y="6944738"/>
              <a:ext cx="71814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…</a:t>
              </a:r>
            </a:p>
          </p:txBody>
        </p:sp>
        <p:sp>
          <p:nvSpPr>
            <p:cNvPr id="9" name="Notched Right Arrow 8">
              <a:extLst>
                <a:ext uri="{FF2B5EF4-FFF2-40B4-BE49-F238E27FC236}">
                  <a16:creationId xmlns:a16="http://schemas.microsoft.com/office/drawing/2014/main" id="{F5E625AD-009E-2E4C-AA77-3499B65ADCF9}"/>
                </a:ext>
              </a:extLst>
            </p:cNvPr>
            <p:cNvSpPr/>
            <p:nvPr/>
          </p:nvSpPr>
          <p:spPr>
            <a:xfrm>
              <a:off x="3838236" y="7152034"/>
              <a:ext cx="3103230" cy="923291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65D38-0F0A-C942-8FEB-22C2864E18AB}"/>
                </a:ext>
              </a:extLst>
            </p:cNvPr>
            <p:cNvSpPr txBox="1"/>
            <p:nvPr/>
          </p:nvSpPr>
          <p:spPr>
            <a:xfrm>
              <a:off x="3972923" y="6131932"/>
              <a:ext cx="2833856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Generate Q(</a:t>
              </a:r>
              <a:r>
                <a: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x</a:t>
              </a: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 </a:t>
              </a:r>
              <a:r>
                <a:rPr kumimoji="0" lang="en-US" sz="3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s</a:t>
              </a:r>
              <a:r>
                <a:rPr lang="en-US" sz="3200" dirty="0" err="1">
                  <a:latin typeface="Palatino" pitchFamily="2" charset="77"/>
                  <a:ea typeface="Palatino" pitchFamily="2" charset="77"/>
                </a:rPr>
                <a:t>.t.</a:t>
              </a:r>
              <a:r>
                <a:rPr lang="en-US" sz="3200" dirty="0">
                  <a:latin typeface="Palatino" pitchFamily="2" charset="77"/>
                  <a:ea typeface="Palatino" pitchFamily="2" charset="77"/>
                </a:rPr>
                <a:t> Q(0)=0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A68548-8E17-3C44-9EE8-5796C6C568D9}"/>
                </a:ext>
              </a:extLst>
            </p:cNvPr>
            <p:cNvSpPr/>
            <p:nvPr/>
          </p:nvSpPr>
          <p:spPr>
            <a:xfrm>
              <a:off x="7367110" y="5161917"/>
              <a:ext cx="3103231" cy="92329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P(1)+Q(1)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089221-32D0-D74D-83B4-9201EF6518B7}"/>
                </a:ext>
              </a:extLst>
            </p:cNvPr>
            <p:cNvSpPr/>
            <p:nvPr/>
          </p:nvSpPr>
          <p:spPr>
            <a:xfrm>
              <a:off x="7367110" y="6164582"/>
              <a:ext cx="3103231" cy="92329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P(2)+Q(2)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DC3200-9CA8-6542-BF8B-305276C86930}"/>
                </a:ext>
              </a:extLst>
            </p:cNvPr>
            <p:cNvSpPr/>
            <p:nvPr/>
          </p:nvSpPr>
          <p:spPr>
            <a:xfrm>
              <a:off x="7367110" y="7802882"/>
              <a:ext cx="3103231" cy="92329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</a:t>
              </a:r>
              <a:r>
                <a:rPr kumimoji="0" lang="en-US" b="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n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)+Q(</a:t>
              </a:r>
              <a:r>
                <a:rPr kumimoji="0" lang="en-US" b="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n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9CDD9E-23DA-674D-B681-E52252161150}"/>
                </a:ext>
              </a:extLst>
            </p:cNvPr>
            <p:cNvSpPr txBox="1"/>
            <p:nvPr/>
          </p:nvSpPr>
          <p:spPr>
            <a:xfrm>
              <a:off x="8130304" y="6944738"/>
              <a:ext cx="71814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…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740FA9-BA0C-FD4D-8F60-5F5805CE46AA}"/>
              </a:ext>
            </a:extLst>
          </p:cNvPr>
          <p:cNvSpPr txBox="1"/>
          <p:nvPr/>
        </p:nvSpPr>
        <p:spPr>
          <a:xfrm>
            <a:off x="2193198" y="8073370"/>
            <a:ext cx="1295386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shares and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blue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ones are incompatible!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CE8B00-2CE3-304F-BFF7-076268EB7840}"/>
              </a:ext>
            </a:extLst>
          </p:cNvPr>
          <p:cNvGrpSpPr/>
          <p:nvPr/>
        </p:nvGrpSpPr>
        <p:grpSpPr>
          <a:xfrm>
            <a:off x="1076486" y="4098361"/>
            <a:ext cx="5189959" cy="3006705"/>
            <a:chOff x="10090254" y="3773524"/>
            <a:chExt cx="5189959" cy="3006705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5860B77E-FF3F-B94D-9AFA-E197C2CA9A4F}"/>
                </a:ext>
              </a:extLst>
            </p:cNvPr>
            <p:cNvSpPr/>
            <p:nvPr/>
          </p:nvSpPr>
          <p:spPr>
            <a:xfrm>
              <a:off x="10090254" y="3773524"/>
              <a:ext cx="5189959" cy="3006705"/>
            </a:xfrm>
            <a:prstGeom prst="wedgeRoundRectCallout">
              <a:avLst>
                <a:gd name="adj1" fmla="val 83495"/>
                <a:gd name="adj2" fmla="val 23890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E71CD6-1114-AD4C-8D29-26E70FD5635B}"/>
                </a:ext>
              </a:extLst>
            </p:cNvPr>
            <p:cNvSpPr txBox="1"/>
            <p:nvPr/>
          </p:nvSpPr>
          <p:spPr>
            <a:xfrm>
              <a:off x="10355133" y="4261775"/>
              <a:ext cx="4703212" cy="1949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 panose="020B0502020104020203" pitchFamily="34" charset="-79"/>
                  <a:cs typeface="Gill Sans" panose="020B0502020104020203" pitchFamily="34" charset="-79"/>
                  <a:sym typeface="Helvetica Light"/>
                </a:rPr>
                <a:t>Proactivization</a:t>
              </a:r>
              <a:endPara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endParaRP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>
                  <a:latin typeface="Gill Sans" panose="020B0502020104020203" pitchFamily="34" charset="-79"/>
                  <a:cs typeface="Gill Sans" panose="020B0502020104020203" pitchFamily="34" charset="-79"/>
                </a:rPr>
                <a:t>(every epoch)</a:t>
              </a:r>
              <a:endPara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79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2F314-0A7F-6944-A27E-DA89380D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87" y="451090"/>
            <a:ext cx="14800185" cy="16383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Node churn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9D64C-5ECE-C24B-AC87-ED82ED2FD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77247761-0B0A-FE4C-B1EE-59B5C341FCB8}"/>
              </a:ext>
            </a:extLst>
          </p:cNvPr>
          <p:cNvSpPr/>
          <p:nvPr/>
        </p:nvSpPr>
        <p:spPr>
          <a:xfrm>
            <a:off x="7097971" y="5573188"/>
            <a:ext cx="2430038" cy="849081"/>
          </a:xfrm>
          <a:prstGeom prst="notched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C544-2792-0648-8C4C-D9CBEBF83F1D}"/>
              </a:ext>
            </a:extLst>
          </p:cNvPr>
          <p:cNvSpPr txBox="1"/>
          <p:nvPr/>
        </p:nvSpPr>
        <p:spPr>
          <a:xfrm>
            <a:off x="7064397" y="4642150"/>
            <a:ext cx="22479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 epoch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DB6A3-D8C2-0A4F-9DEC-331DF01DF3AD}"/>
              </a:ext>
            </a:extLst>
          </p:cNvPr>
          <p:cNvGrpSpPr/>
          <p:nvPr/>
        </p:nvGrpSpPr>
        <p:grpSpPr>
          <a:xfrm>
            <a:off x="813570" y="2772997"/>
            <a:ext cx="5816639" cy="6261395"/>
            <a:chOff x="781050" y="2167209"/>
            <a:chExt cx="5816639" cy="62613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C24E48-562F-E343-BBB2-4E69AE97911C}"/>
                </a:ext>
              </a:extLst>
            </p:cNvPr>
            <p:cNvGrpSpPr/>
            <p:nvPr/>
          </p:nvGrpSpPr>
          <p:grpSpPr>
            <a:xfrm>
              <a:off x="781050" y="2167209"/>
              <a:ext cx="5816639" cy="6261395"/>
              <a:chOff x="781050" y="2099476"/>
              <a:chExt cx="5816639" cy="626139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2550B56-E280-AF4A-B437-555F6CE23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050" y="2099476"/>
                <a:ext cx="5816639" cy="485689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3AB822-ED4B-1B40-BE61-E810A3DF7F40}"/>
                  </a:ext>
                </a:extLst>
              </p:cNvPr>
              <p:cNvSpPr txBox="1"/>
              <p:nvPr/>
            </p:nvSpPr>
            <p:spPr>
              <a:xfrm>
                <a:off x="1611877" y="7704281"/>
                <a:ext cx="4154984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dirty="0"/>
                  <a:t>committee at time 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8A21E0-01F5-F248-84EC-7D3AD1A42056}"/>
                </a:ext>
              </a:extLst>
            </p:cNvPr>
            <p:cNvSpPr/>
            <p:nvPr/>
          </p:nvSpPr>
          <p:spPr>
            <a:xfrm rot="21203684">
              <a:off x="2584469" y="2951602"/>
              <a:ext cx="1854181" cy="731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44BFAD-06CC-CF46-96A9-C97FB70F3C1C}"/>
                </a:ext>
              </a:extLst>
            </p:cNvPr>
            <p:cNvSpPr txBox="1"/>
            <p:nvPr/>
          </p:nvSpPr>
          <p:spPr>
            <a:xfrm rot="21297394">
              <a:off x="2682004" y="3019816"/>
              <a:ext cx="165910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Secret 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EE1315-FBA9-EE4D-A6ED-C1535AB1AAAB}"/>
              </a:ext>
            </a:extLst>
          </p:cNvPr>
          <p:cNvGrpSpPr/>
          <p:nvPr/>
        </p:nvGrpSpPr>
        <p:grpSpPr>
          <a:xfrm>
            <a:off x="10040823" y="2337986"/>
            <a:ext cx="6485870" cy="6696406"/>
            <a:chOff x="10042965" y="1664465"/>
            <a:chExt cx="6485870" cy="66964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8D807D-ED1C-C842-A4F8-415CD62BD5B7}"/>
                </a:ext>
              </a:extLst>
            </p:cNvPr>
            <p:cNvSpPr txBox="1"/>
            <p:nvPr/>
          </p:nvSpPr>
          <p:spPr>
            <a:xfrm>
              <a:off x="10042965" y="7704281"/>
              <a:ext cx="479297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dirty="0"/>
                <a:t>Committee at time T+1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1CD1FC-45FA-A04C-9FAF-12F3B587E0A4}"/>
                </a:ext>
              </a:extLst>
            </p:cNvPr>
            <p:cNvGrpSpPr/>
            <p:nvPr/>
          </p:nvGrpSpPr>
          <p:grpSpPr>
            <a:xfrm>
              <a:off x="10069474" y="1664465"/>
              <a:ext cx="6459361" cy="5744897"/>
              <a:chOff x="10069474" y="1664465"/>
              <a:chExt cx="6459361" cy="574489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032E171-22BC-C742-BD21-103D2E830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242835" y="3123213"/>
                <a:ext cx="2286000" cy="208076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B79317B-CA21-CA4C-BDC1-95B2DADA9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9474" y="2341107"/>
                <a:ext cx="1989175" cy="223313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39351BB-C26D-104D-ACAD-F503B8FDD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66712" y="1664465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D773405-A97C-C946-9384-37CFA9445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7654" y="5329438"/>
                <a:ext cx="2159001" cy="202020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1A2C28-DCFA-604C-94F4-ADAC591E9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78108" y="5412629"/>
                <a:ext cx="1729454" cy="1996733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FB58DB-C940-1C44-993D-30C38071E740}"/>
                  </a:ext>
                </a:extLst>
              </p:cNvPr>
              <p:cNvGrpSpPr/>
              <p:nvPr/>
            </p:nvGrpSpPr>
            <p:grpSpPr>
              <a:xfrm>
                <a:off x="11177431" y="3363152"/>
                <a:ext cx="3954565" cy="2186001"/>
                <a:chOff x="10526012" y="3036813"/>
                <a:chExt cx="3954565" cy="2186001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81A3DAA-54E4-F843-8491-BE893BD8C415}"/>
                    </a:ext>
                  </a:extLst>
                </p:cNvPr>
                <p:cNvSpPr/>
                <p:nvPr/>
              </p:nvSpPr>
              <p:spPr>
                <a:xfrm rot="21203684">
                  <a:off x="10526012" y="3036813"/>
                  <a:ext cx="3954565" cy="2186001"/>
                </a:xfrm>
                <a:prstGeom prst="ellipse">
                  <a:avLst/>
                </a:prstGeom>
                <a:solidFill>
                  <a:srgbClr val="FBE1CC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34C6E70-55ED-E844-B48B-9C041E9C0AC0}"/>
                    </a:ext>
                  </a:extLst>
                </p:cNvPr>
                <p:cNvSpPr txBox="1"/>
                <p:nvPr/>
              </p:nvSpPr>
              <p:spPr>
                <a:xfrm rot="21297394">
                  <a:off x="10815097" y="3634847"/>
                  <a:ext cx="3305393" cy="11182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66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Secret 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7606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C973-D11C-7541-8941-7A795067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122059"/>
            <a:ext cx="14800185" cy="1437347"/>
          </a:xfrm>
        </p:spPr>
        <p:txBody>
          <a:bodyPr>
            <a:normAutofit/>
          </a:bodyPr>
          <a:lstStyle/>
          <a:p>
            <a:r>
              <a:rPr lang="en-US" dirty="0"/>
              <a:t>Secret sharing no longer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D1261-9FC0-5B42-AFA9-0ACA1B587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96" y="1879601"/>
            <a:ext cx="16219147" cy="2865642"/>
          </a:xfrm>
        </p:spPr>
        <p:txBody>
          <a:bodyPr>
            <a:noAutofit/>
          </a:bodyPr>
          <a:lstStyle/>
          <a:p>
            <a:r>
              <a:rPr lang="en-US" sz="4800" dirty="0"/>
              <a:t>A mobile adversary can corrupts </a:t>
            </a:r>
            <a:r>
              <a:rPr lang="en-US" sz="4800" i="1" dirty="0"/>
              <a:t>t</a:t>
            </a:r>
            <a:r>
              <a:rPr lang="en-US" sz="4800" dirty="0"/>
              <a:t> nodes in each committee</a:t>
            </a:r>
          </a:p>
          <a:p>
            <a:pPr lvl="1"/>
            <a:r>
              <a:rPr lang="en-US" sz="3600" dirty="0"/>
              <a:t>2t shares give away the secret!</a:t>
            </a:r>
          </a:p>
          <a:p>
            <a:r>
              <a:rPr lang="en-US" sz="4800" dirty="0"/>
              <a:t>E.g., a naïve (1, 3)-SS: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AFD7-3278-824E-94F3-EE057CBCFE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EE14D6-F451-4442-A7CC-58E291A70376}"/>
              </a:ext>
            </a:extLst>
          </p:cNvPr>
          <p:cNvGrpSpPr/>
          <p:nvPr/>
        </p:nvGrpSpPr>
        <p:grpSpPr>
          <a:xfrm>
            <a:off x="3340585" y="5122922"/>
            <a:ext cx="2804561" cy="3651662"/>
            <a:chOff x="3340585" y="5122922"/>
            <a:chExt cx="2804561" cy="36516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90E004-62BA-0147-85A4-B140BB5AF06B}"/>
                </a:ext>
              </a:extLst>
            </p:cNvPr>
            <p:cNvSpPr/>
            <p:nvPr/>
          </p:nvSpPr>
          <p:spPr>
            <a:xfrm>
              <a:off x="4453506" y="5124450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P(1)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A4502E4-40D6-BC4A-B600-E86FBF518156}"/>
                </a:ext>
              </a:extLst>
            </p:cNvPr>
            <p:cNvSpPr/>
            <p:nvPr/>
          </p:nvSpPr>
          <p:spPr>
            <a:xfrm>
              <a:off x="4453506" y="6444933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P(2)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5FE3B2-53DA-164C-B640-A89782786031}"/>
                </a:ext>
              </a:extLst>
            </p:cNvPr>
            <p:cNvSpPr/>
            <p:nvPr/>
          </p:nvSpPr>
          <p:spPr>
            <a:xfrm>
              <a:off x="4453506" y="7765415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</a:t>
              </a:r>
              <a:r>
                <a:rPr 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rPr>
                <a:t>3</a:t>
              </a:r>
              <a:r>
                <a:rPr kumimoji="0" lang="en-US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991A0F0-D0E4-7446-9125-4EEE25AE2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7971" y="5122922"/>
              <a:ext cx="807782" cy="84125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0443B51-AAC4-E94F-845A-3F89EED4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7971" y="6467077"/>
              <a:ext cx="846450" cy="84125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BDBE31-BD05-434E-A4CD-C84CD3144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0585" y="7933328"/>
              <a:ext cx="862554" cy="84125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E20492-CBFC-484A-8DC4-8EF73780D961}"/>
              </a:ext>
            </a:extLst>
          </p:cNvPr>
          <p:cNvGrpSpPr/>
          <p:nvPr/>
        </p:nvGrpSpPr>
        <p:grpSpPr>
          <a:xfrm>
            <a:off x="11824561" y="4583617"/>
            <a:ext cx="1296586" cy="4450159"/>
            <a:chOff x="11824561" y="4583617"/>
            <a:chExt cx="1296586" cy="44501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2CEB53-3E46-114D-86A6-EA7A6FAEF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24561" y="7857306"/>
              <a:ext cx="1292508" cy="117647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43E779-C5AC-C349-98C1-70607C31A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24561" y="4583617"/>
              <a:ext cx="1292509" cy="145102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2250CEC-C6DF-3343-BD6C-3CFA14B4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24561" y="6239412"/>
              <a:ext cx="1296586" cy="129658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F94D42-B085-534A-BD82-103C36A973CA}"/>
              </a:ext>
            </a:extLst>
          </p:cNvPr>
          <p:cNvGrpSpPr/>
          <p:nvPr/>
        </p:nvGrpSpPr>
        <p:grpSpPr>
          <a:xfrm>
            <a:off x="6404293" y="4464619"/>
            <a:ext cx="5077962" cy="4224087"/>
            <a:chOff x="6404293" y="4464619"/>
            <a:chExt cx="5077962" cy="4224087"/>
          </a:xfrm>
        </p:grpSpPr>
        <p:sp>
          <p:nvSpPr>
            <p:cNvPr id="30" name="Notched Right Arrow 29">
              <a:extLst>
                <a:ext uri="{FF2B5EF4-FFF2-40B4-BE49-F238E27FC236}">
                  <a16:creationId xmlns:a16="http://schemas.microsoft.com/office/drawing/2014/main" id="{1306CD56-60A1-FB49-9247-ACB425F90D70}"/>
                </a:ext>
              </a:extLst>
            </p:cNvPr>
            <p:cNvSpPr/>
            <p:nvPr/>
          </p:nvSpPr>
          <p:spPr>
            <a:xfrm>
              <a:off x="6534243" y="6450752"/>
              <a:ext cx="3103230" cy="923291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566DD0-CBE1-4849-9D4B-6150E403F337}"/>
                </a:ext>
              </a:extLst>
            </p:cNvPr>
            <p:cNvSpPr txBox="1"/>
            <p:nvPr/>
          </p:nvSpPr>
          <p:spPr>
            <a:xfrm>
              <a:off x="6404293" y="4464619"/>
              <a:ext cx="2833856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Naïve direct handoff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88EC8A-59B0-ED45-A6BD-1198763D007C}"/>
                </a:ext>
              </a:extLst>
            </p:cNvPr>
            <p:cNvSpPr/>
            <p:nvPr/>
          </p:nvSpPr>
          <p:spPr>
            <a:xfrm>
              <a:off x="9790614" y="5124451"/>
              <a:ext cx="1691641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P(1)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326B8B-F407-E441-BCE8-CDC7964F24C1}"/>
                </a:ext>
              </a:extLst>
            </p:cNvPr>
            <p:cNvSpPr/>
            <p:nvPr/>
          </p:nvSpPr>
          <p:spPr>
            <a:xfrm>
              <a:off x="9790614" y="6444934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P(2)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DE00B6E-EF68-FC45-92C6-634AC07A0900}"/>
                </a:ext>
              </a:extLst>
            </p:cNvPr>
            <p:cNvSpPr/>
            <p:nvPr/>
          </p:nvSpPr>
          <p:spPr>
            <a:xfrm>
              <a:off x="9790614" y="7765416"/>
              <a:ext cx="1691640" cy="92329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P(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3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alatino" pitchFamily="2" charset="77"/>
                  <a:ea typeface="Palatino" pitchFamily="2" charset="77"/>
                  <a:sym typeface="Helvetica Light"/>
                </a:rPr>
                <a:t>)</a:t>
              </a: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3A2C043B-88A1-7945-B4C2-3F27281FA90A}"/>
                </a:ext>
              </a:extLst>
            </p:cNvPr>
            <p:cNvSpPr/>
            <p:nvPr/>
          </p:nvSpPr>
          <p:spPr>
            <a:xfrm>
              <a:off x="6534243" y="5243835"/>
              <a:ext cx="3103230" cy="923291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Notched Right Arrow 28">
              <a:extLst>
                <a:ext uri="{FF2B5EF4-FFF2-40B4-BE49-F238E27FC236}">
                  <a16:creationId xmlns:a16="http://schemas.microsoft.com/office/drawing/2014/main" id="{A3205A34-ABB2-FC43-B110-1B767A4B24AC}"/>
                </a:ext>
              </a:extLst>
            </p:cNvPr>
            <p:cNvSpPr/>
            <p:nvPr/>
          </p:nvSpPr>
          <p:spPr>
            <a:xfrm>
              <a:off x="6534243" y="7657668"/>
              <a:ext cx="3103230" cy="923291"/>
            </a:xfrm>
            <a:prstGeom prst="notched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D7068D-B13A-DB46-B676-1F6784138B6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89" y="4835914"/>
            <a:ext cx="1555228" cy="14034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68FF510-2E41-5B4C-A5E3-6AFC2DA9F0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5207" y="6185956"/>
            <a:ext cx="1555228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6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FE4-0219-0B4E-B7AF-73718AF4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 practical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E2E3-BB1D-1F42-841E-DB03BF07A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works used a “blinding” trick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4</a:t>
            </a:r>
            <a:r>
              <a:rPr lang="en-US" dirty="0"/>
              <a:t>) complexity</a:t>
            </a:r>
          </a:p>
          <a:p>
            <a:pPr lvl="1"/>
            <a:r>
              <a:rPr lang="en-US" dirty="0"/>
              <a:t>Unfortunately, doesn’t scale to large systems</a:t>
            </a:r>
          </a:p>
          <a:p>
            <a:pPr lvl="1"/>
            <a:r>
              <a:rPr lang="en-US" dirty="0"/>
              <a:t>5.3GB / epoch, for a committee of 100 nodes,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26B9A-B510-2345-BA3C-4653B85E90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7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C5B8-7053-9146-B3A2-0DCB55ABFA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81196-9402-AD48-B19B-4D9A60D1E1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48" y="-1"/>
            <a:ext cx="5762847" cy="5762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DEA45-D1F4-674B-B5A9-A77D85B2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1" y="5791200"/>
            <a:ext cx="6951579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3C530-21EA-B440-9EBA-4ED1A0192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255" y="42972"/>
            <a:ext cx="8457422" cy="567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F5860-0E30-0744-A45B-C210048F55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0000" y="938212"/>
            <a:ext cx="14800263" cy="7877175"/>
          </a:xfrm>
          <a:solidFill>
            <a:srgbClr val="FBE1CC">
              <a:alpha val="89804"/>
            </a:srgbClr>
          </a:solidFill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CHURP: Dynamic-Committee Proactive Secret Sharing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225EF-BA11-4340-9838-33797220B028}"/>
              </a:ext>
            </a:extLst>
          </p:cNvPr>
          <p:cNvSpPr txBox="1"/>
          <p:nvPr/>
        </p:nvSpPr>
        <p:spPr>
          <a:xfrm>
            <a:off x="5446395" y="6867893"/>
            <a:ext cx="102031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Sai Krishna Deepak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Maram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Fan Zhang,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Lun Wang, Andrew Low,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Yupeng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Zhang, Ari Juels and Dawn Song. </a:t>
            </a: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 submission.</a:t>
            </a:r>
          </a:p>
          <a:p>
            <a:pPr algn="l"/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  <a:hlinkClick r:id="rId6"/>
              </a:rPr>
              <a:t>https://eprint.iacr.org/2019/017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45528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4962-8207-4B40-B7AE-96DA09B2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88900"/>
            <a:ext cx="14800185" cy="1366970"/>
          </a:xfrm>
        </p:spPr>
        <p:txBody>
          <a:bodyPr/>
          <a:lstStyle/>
          <a:p>
            <a:r>
              <a:rPr lang="en-US" dirty="0"/>
              <a:t>CHURP’s main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3D04B-C722-A740-A392-9E335D0B6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1462344"/>
            <a:ext cx="14800185" cy="6286500"/>
          </a:xfrm>
        </p:spPr>
        <p:txBody>
          <a:bodyPr/>
          <a:lstStyle/>
          <a:p>
            <a:r>
              <a:rPr lang="en-US" dirty="0"/>
              <a:t>Making 2t shares insufficient to recover SK</a:t>
            </a:r>
          </a:p>
          <a:p>
            <a:r>
              <a:rPr lang="en-US" dirty="0"/>
              <a:t>“dilute” the share &gt; </a:t>
            </a:r>
            <a:r>
              <a:rPr lang="en-US" dirty="0" err="1"/>
              <a:t>proactivize</a:t>
            </a:r>
            <a:r>
              <a:rPr lang="en-US" dirty="0"/>
              <a:t> &gt; “concentrate”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4057D-F5D4-354B-AE81-AEAA61D77E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41B796-96B2-4B40-9344-98EBA9E31A02}"/>
              </a:ext>
            </a:extLst>
          </p:cNvPr>
          <p:cNvSpPr/>
          <p:nvPr/>
        </p:nvSpPr>
        <p:spPr>
          <a:xfrm>
            <a:off x="4679120" y="4685988"/>
            <a:ext cx="1691640" cy="92329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P(1)</a:t>
            </a:r>
            <a:endParaRPr kumimoji="0" lang="en-US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C05D3E-81E7-9B41-9297-E9239DB6D8FC}"/>
              </a:ext>
            </a:extLst>
          </p:cNvPr>
          <p:cNvSpPr/>
          <p:nvPr/>
        </p:nvSpPr>
        <p:spPr>
          <a:xfrm>
            <a:off x="4679120" y="6006471"/>
            <a:ext cx="1691640" cy="92329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P(2)</a:t>
            </a:r>
            <a:endParaRPr kumimoji="0" lang="en-US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2D23E8-4C6B-1B4F-8B23-63538C341C0D}"/>
              </a:ext>
            </a:extLst>
          </p:cNvPr>
          <p:cNvSpPr/>
          <p:nvPr/>
        </p:nvSpPr>
        <p:spPr>
          <a:xfrm>
            <a:off x="4679120" y="7487819"/>
            <a:ext cx="1691640" cy="92329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P(3)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14D92-E338-7146-8BB3-EC2CEC1A47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3585" y="4684460"/>
            <a:ext cx="807782" cy="84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B9D13-EBD9-DB4E-8649-247391A1D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585" y="6028615"/>
            <a:ext cx="846450" cy="84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6D805-441D-754B-AE55-66571AEE8D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99" y="7484282"/>
            <a:ext cx="862554" cy="8412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ADCBA5E-0EA2-4E41-BC7E-CCBA15339DA1}"/>
              </a:ext>
            </a:extLst>
          </p:cNvPr>
          <p:cNvSpPr txBox="1"/>
          <p:nvPr/>
        </p:nvSpPr>
        <p:spPr>
          <a:xfrm>
            <a:off x="4586944" y="3922414"/>
            <a:ext cx="17408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Palatino" pitchFamily="2" charset="77"/>
                <a:ea typeface="Palatino" pitchFamily="2" charset="77"/>
              </a:rPr>
              <a:t>(1, 3)-SS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9B4414-6510-3545-B15A-B8659F352EB1}"/>
              </a:ext>
            </a:extLst>
          </p:cNvPr>
          <p:cNvGrpSpPr/>
          <p:nvPr/>
        </p:nvGrpSpPr>
        <p:grpSpPr>
          <a:xfrm>
            <a:off x="11917499" y="4853734"/>
            <a:ext cx="735185" cy="3480830"/>
            <a:chOff x="11917499" y="4510834"/>
            <a:chExt cx="735185" cy="348083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CE9CF1-0DCB-0D4A-9F14-0945AA93ECF3}"/>
                </a:ext>
              </a:extLst>
            </p:cNvPr>
            <p:cNvSpPr/>
            <p:nvPr/>
          </p:nvSpPr>
          <p:spPr>
            <a:xfrm>
              <a:off x="11917499" y="4510834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E2217CF-82F8-6241-AFC4-1EBCFAC316AF}"/>
                </a:ext>
              </a:extLst>
            </p:cNvPr>
            <p:cNvSpPr/>
            <p:nvPr/>
          </p:nvSpPr>
          <p:spPr>
            <a:xfrm>
              <a:off x="11917499" y="5815699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D72B8-B639-8C44-9F7F-B15D0DAC24BC}"/>
                </a:ext>
              </a:extLst>
            </p:cNvPr>
            <p:cNvSpPr/>
            <p:nvPr/>
          </p:nvSpPr>
          <p:spPr>
            <a:xfrm>
              <a:off x="11921022" y="7328049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42B1934-BFD8-854C-89E0-9B33E5969327}"/>
              </a:ext>
            </a:extLst>
          </p:cNvPr>
          <p:cNvGrpSpPr/>
          <p:nvPr/>
        </p:nvGrpSpPr>
        <p:grpSpPr>
          <a:xfrm>
            <a:off x="13798510" y="4145155"/>
            <a:ext cx="1296586" cy="4364432"/>
            <a:chOff x="13798510" y="3802255"/>
            <a:chExt cx="1296586" cy="43644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0A2CE1-ACC6-FB41-B2FB-12F2BD148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98510" y="6990217"/>
              <a:ext cx="1292508" cy="11764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C5B9FF-FE6F-D64B-8B62-C0DE7058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98510" y="3802255"/>
              <a:ext cx="1292509" cy="14510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DE510C-F485-824E-A271-0F4DCA9E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8510" y="5458050"/>
              <a:ext cx="1296586" cy="129658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B5B88A-1317-1B47-8772-9A97E313F1BC}"/>
              </a:ext>
            </a:extLst>
          </p:cNvPr>
          <p:cNvGrpSpPr/>
          <p:nvPr/>
        </p:nvGrpSpPr>
        <p:grpSpPr>
          <a:xfrm>
            <a:off x="6198439" y="4870667"/>
            <a:ext cx="5530307" cy="3429078"/>
            <a:chOff x="6198439" y="4527767"/>
            <a:chExt cx="5530307" cy="342907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9A29A8-5CA5-2A4F-9CA3-58144241181A}"/>
                </a:ext>
              </a:extLst>
            </p:cNvPr>
            <p:cNvCxnSpPr>
              <a:cxnSpLocks/>
            </p:cNvCxnSpPr>
            <p:nvPr/>
          </p:nvCxnSpPr>
          <p:spPr>
            <a:xfrm>
              <a:off x="6570133" y="4804733"/>
              <a:ext cx="4385734" cy="7206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2A9DA-C684-2A41-AE72-46D82F0B56B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519094" y="5018511"/>
              <a:ext cx="4474764" cy="112899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8FC63C-F5EE-3B42-BC9B-0E84CDEE14F7}"/>
                </a:ext>
              </a:extLst>
            </p:cNvPr>
            <p:cNvSpPr/>
            <p:nvPr/>
          </p:nvSpPr>
          <p:spPr>
            <a:xfrm>
              <a:off x="10988958" y="4527767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66D93E-ECE5-8348-92AC-E145BD3ED2AE}"/>
                </a:ext>
              </a:extLst>
            </p:cNvPr>
            <p:cNvSpPr/>
            <p:nvPr/>
          </p:nvSpPr>
          <p:spPr>
            <a:xfrm>
              <a:off x="10993858" y="5815700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A2017E-DEAA-CE47-AD83-54B832C7F545}"/>
                </a:ext>
              </a:extLst>
            </p:cNvPr>
            <p:cNvSpPr/>
            <p:nvPr/>
          </p:nvSpPr>
          <p:spPr>
            <a:xfrm>
              <a:off x="10997084" y="7293230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7A0082-8D61-114F-B8FB-7C4B9A1BD0A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198439" y="5387490"/>
              <a:ext cx="4905794" cy="20029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56F4F3-15D8-3E4A-91FC-1DF975B9C16A}"/>
              </a:ext>
            </a:extLst>
          </p:cNvPr>
          <p:cNvGrpSpPr/>
          <p:nvPr/>
        </p:nvGrpSpPr>
        <p:grpSpPr>
          <a:xfrm>
            <a:off x="12762704" y="4853734"/>
            <a:ext cx="735185" cy="3509405"/>
            <a:chOff x="12762704" y="4510834"/>
            <a:chExt cx="735185" cy="350940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63C26E-A75D-604F-8A6B-91F8C19F85FC}"/>
                </a:ext>
              </a:extLst>
            </p:cNvPr>
            <p:cNvSpPr/>
            <p:nvPr/>
          </p:nvSpPr>
          <p:spPr>
            <a:xfrm>
              <a:off x="12762704" y="4510834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33A23A4-91EA-7E40-9EC3-B1317B8E0E51}"/>
                </a:ext>
              </a:extLst>
            </p:cNvPr>
            <p:cNvSpPr/>
            <p:nvPr/>
          </p:nvSpPr>
          <p:spPr>
            <a:xfrm>
              <a:off x="12762704" y="5815699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9809B7F-46F0-764A-BCC9-EC1737FF4F84}"/>
                </a:ext>
              </a:extLst>
            </p:cNvPr>
            <p:cNvSpPr/>
            <p:nvPr/>
          </p:nvSpPr>
          <p:spPr>
            <a:xfrm>
              <a:off x="12766227" y="7356624"/>
              <a:ext cx="731662" cy="66361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C17A64F-A64F-2A44-A8EF-BEAEED26DABA}"/>
              </a:ext>
            </a:extLst>
          </p:cNvPr>
          <p:cNvSpPr txBox="1"/>
          <p:nvPr/>
        </p:nvSpPr>
        <p:spPr>
          <a:xfrm>
            <a:off x="7498653" y="5517349"/>
            <a:ext cx="2561600" cy="656590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2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,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 3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 of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P(1)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2188B47-FC50-4E4C-91A1-0058271B5C7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565" y="4397452"/>
            <a:ext cx="1555228" cy="14034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1AB714-CD33-2D48-8CCF-585672A308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034091" y="5710662"/>
            <a:ext cx="1555228" cy="14034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767F5CA-5A25-0E43-9BCB-E8A8BB825B4A}"/>
              </a:ext>
            </a:extLst>
          </p:cNvPr>
          <p:cNvSpPr txBox="1"/>
          <p:nvPr/>
        </p:nvSpPr>
        <p:spPr>
          <a:xfrm>
            <a:off x="3351367" y="6770130"/>
            <a:ext cx="10637528" cy="231858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Palatino" pitchFamily="2" charset="77"/>
                <a:ea typeface="Palatino" pitchFamily="2" charset="77"/>
              </a:rPr>
              <a:t>1 </a:t>
            </a: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green</a:t>
            </a: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, 1/2 </a:t>
            </a: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blue</a:t>
            </a: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 and </a:t>
            </a: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Palatino" pitchFamily="2" charset="77"/>
                <a:ea typeface="Palatino" pitchFamily="2" charset="77"/>
                <a:sym typeface="Helvetica Light"/>
              </a:rPr>
              <a:t>red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b="1" dirty="0">
                <a:solidFill>
                  <a:schemeClr val="accent5"/>
                </a:solidFill>
                <a:latin typeface="Palatino" pitchFamily="2" charset="77"/>
                <a:ea typeface="Palatino" pitchFamily="2" charset="77"/>
              </a:rPr>
              <a:t>Not enough!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8505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</TotalTime>
  <Words>808</Words>
  <Application>Microsoft Macintosh PowerPoint</Application>
  <PresentationFormat>Custom</PresentationFormat>
  <Paragraphs>150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Open Sans</vt:lpstr>
      <vt:lpstr>Arial</vt:lpstr>
      <vt:lpstr>Avenir Roman</vt:lpstr>
      <vt:lpstr>Calibri</vt:lpstr>
      <vt:lpstr>Gill Sans</vt:lpstr>
      <vt:lpstr>Gill Sans MT</vt:lpstr>
      <vt:lpstr>Helvetica</vt:lpstr>
      <vt:lpstr>Helvetica Light</vt:lpstr>
      <vt:lpstr>Palatino</vt:lpstr>
      <vt:lpstr>PT Sans Narrow</vt:lpstr>
      <vt:lpstr>Tahoma</vt:lpstr>
      <vt:lpstr>Times New Roman</vt:lpstr>
      <vt:lpstr>White</vt:lpstr>
      <vt:lpstr>A fundamental problem at large…</vt:lpstr>
      <vt:lpstr>A classic solution (Shamir 1979)</vt:lpstr>
      <vt:lpstr>PowerPoint Presentation</vt:lpstr>
      <vt:lpstr>Mobile adversaries</vt:lpstr>
      <vt:lpstr>Node churn</vt:lpstr>
      <vt:lpstr>Secret sharing no longer works</vt:lpstr>
      <vt:lpstr>Needs a practical solution</vt:lpstr>
      <vt:lpstr>CHURP: Dynamic-Committee Proactive Secret Sharing</vt:lpstr>
      <vt:lpstr>CHURP’s main idea</vt:lpstr>
      <vt:lpstr>Do it efficiently (Technical details)</vt:lpstr>
      <vt:lpstr>PowerPoint Presentation</vt:lpstr>
      <vt:lpstr>Efficient Proactivization</vt:lpstr>
      <vt:lpstr>CHURP: a tiered protocol</vt:lpstr>
      <vt:lpstr>Performance</vt:lpstr>
      <vt:lpstr>Lots of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Blockchains and  Trusted Hardware</dc:title>
  <cp:lastModifiedBy>Fan Zhang</cp:lastModifiedBy>
  <cp:revision>663</cp:revision>
  <cp:lastPrinted>2019-01-31T21:56:46Z</cp:lastPrinted>
  <dcterms:modified xsi:type="dcterms:W3CDTF">2019-02-25T19:47:14Z</dcterms:modified>
</cp:coreProperties>
</file>